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1"/>
    <p:sldMasterId id="2147483673" r:id="rId2"/>
  </p:sldMasterIdLst>
  <p:notesMasterIdLst>
    <p:notesMasterId r:id="rId49"/>
  </p:notesMasterIdLst>
  <p:sldIdLst>
    <p:sldId id="889" r:id="rId3"/>
    <p:sldId id="2604" r:id="rId4"/>
    <p:sldId id="2692" r:id="rId5"/>
    <p:sldId id="2693" r:id="rId6"/>
    <p:sldId id="2695" r:id="rId7"/>
    <p:sldId id="890" r:id="rId8"/>
    <p:sldId id="891" r:id="rId9"/>
    <p:sldId id="2696" r:id="rId10"/>
    <p:sldId id="259" r:id="rId11"/>
    <p:sldId id="268" r:id="rId12"/>
    <p:sldId id="271" r:id="rId13"/>
    <p:sldId id="868" r:id="rId14"/>
    <p:sldId id="273" r:id="rId15"/>
    <p:sldId id="260" r:id="rId16"/>
    <p:sldId id="261" r:id="rId17"/>
    <p:sldId id="262" r:id="rId18"/>
    <p:sldId id="274" r:id="rId19"/>
    <p:sldId id="275" r:id="rId20"/>
    <p:sldId id="276" r:id="rId21"/>
    <p:sldId id="573" r:id="rId22"/>
    <p:sldId id="869" r:id="rId23"/>
    <p:sldId id="575" r:id="rId24"/>
    <p:sldId id="272" r:id="rId25"/>
    <p:sldId id="875" r:id="rId26"/>
    <p:sldId id="876" r:id="rId27"/>
    <p:sldId id="870" r:id="rId28"/>
    <p:sldId id="871" r:id="rId29"/>
    <p:sldId id="277" r:id="rId30"/>
    <p:sldId id="278" r:id="rId31"/>
    <p:sldId id="279" r:id="rId32"/>
    <p:sldId id="280" r:id="rId33"/>
    <p:sldId id="264" r:id="rId34"/>
    <p:sldId id="284" r:id="rId35"/>
    <p:sldId id="286" r:id="rId36"/>
    <p:sldId id="288" r:id="rId37"/>
    <p:sldId id="874" r:id="rId38"/>
    <p:sldId id="270" r:id="rId39"/>
    <p:sldId id="265" r:id="rId40"/>
    <p:sldId id="298" r:id="rId41"/>
    <p:sldId id="299" r:id="rId42"/>
    <p:sldId id="266" r:id="rId43"/>
    <p:sldId id="269" r:id="rId44"/>
    <p:sldId id="873" r:id="rId45"/>
    <p:sldId id="872" r:id="rId46"/>
    <p:sldId id="267" r:id="rId47"/>
    <p:sldId id="877" r:id="rId48"/>
  </p:sldIdLst>
  <p:sldSz cx="12192000" cy="6858000"/>
  <p:notesSz cx="6858000" cy="9144000"/>
  <p:defaultTextStyle>
    <a:defPPr>
      <a:defRPr lang="en-US"/>
    </a:defPPr>
    <a:lvl1pPr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1pPr>
    <a:lvl2pPr marL="4572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2pPr>
    <a:lvl3pPr marL="9144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3pPr>
    <a:lvl4pPr marL="13716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4pPr>
    <a:lvl5pPr marL="1828800" algn="l" rtl="0" eaLnBrk="0" fontAlgn="base" hangingPunct="0">
      <a:lnSpc>
        <a:spcPct val="90000"/>
      </a:lnSpc>
      <a:spcBef>
        <a:spcPct val="0"/>
      </a:spcBef>
      <a:spcAft>
        <a:spcPct val="0"/>
      </a:spcAft>
      <a:buChar char="•"/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sz="2800" b="1" kern="1200">
        <a:solidFill>
          <a:srgbClr val="996633"/>
        </a:solidFill>
        <a:latin typeface="宋体" pitchFamily="2" charset="-122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3353" autoAdjust="0"/>
  </p:normalViewPr>
  <p:slideViewPr>
    <p:cSldViewPr>
      <p:cViewPr varScale="1">
        <p:scale>
          <a:sx n="70" d="100"/>
          <a:sy n="70" d="100"/>
        </p:scale>
        <p:origin x="1082" y="3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22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011BB-79C2-4E2E-983D-09F687A2D930}" type="datetimeFigureOut">
              <a:rPr lang="zh-CN" altLang="en-US" smtClean="0"/>
              <a:t>2021/11/24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22841-FE4E-4DF8-9E79-10FD521BE3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788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9142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95031C-36FB-4BFB-B547-5049AC3C4D2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28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1074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逢考必过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299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84EF4E-4D9F-3746-B462-D452C6C8FEA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185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/>
              <a:t>这是</a:t>
            </a:r>
            <a:r>
              <a:rPr lang="en-US" altLang="zh-CN"/>
              <a:t>jetbrains</a:t>
            </a:r>
            <a:r>
              <a:rPr lang="zh-CN" altLang="en-US"/>
              <a:t>公司做的调研，之所以数据不是百分之百的形式，是因为同一个用户可能会选择多个编译器</a:t>
            </a:r>
            <a:endParaRPr lang="en-US" altLang="zh-CN"/>
          </a:p>
          <a:p>
            <a:r>
              <a:rPr lang="en-US" altLang="zh-CN"/>
              <a:t>https://www.jetbrains.com/lp/devecosystem-2019/cpp/</a:t>
            </a:r>
          </a:p>
          <a:p>
            <a:r>
              <a:rPr lang="en-US" altLang="zh-CN"/>
              <a:t>https://www.jetbrains.com/lp/devecosystem-2019/c/</a:t>
            </a:r>
          </a:p>
          <a:p>
            <a:r>
              <a:rPr lang="en-US" altLang="zh-CN"/>
              <a:t>MSVC</a:t>
            </a:r>
            <a:r>
              <a:rPr lang="zh-CN" altLang="en-US"/>
              <a:t>指微软的</a:t>
            </a:r>
            <a:r>
              <a:rPr lang="en-US" altLang="zh-CN"/>
              <a:t>C/C++</a:t>
            </a:r>
            <a:r>
              <a:rPr lang="zh-CN" altLang="en-US"/>
              <a:t>编译器，</a:t>
            </a:r>
            <a:r>
              <a:rPr lang="en-US" altLang="zh-CN"/>
              <a:t>Intel</a:t>
            </a:r>
            <a:r>
              <a:rPr lang="zh-CN" altLang="en-US"/>
              <a:t>指英特尔的</a:t>
            </a:r>
            <a:r>
              <a:rPr lang="en-US" altLang="zh-CN"/>
              <a:t>C/C++</a:t>
            </a:r>
            <a:r>
              <a:rPr lang="zh-CN" altLang="en-US"/>
              <a:t>编译器</a:t>
            </a:r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F47B8C-5F1F-434B-B463-303C989C615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435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FB822841-FE4E-4DF8-9E79-10FD521BE35F}" type="slidenum">
              <a:rPr kumimoji="0" lang="zh-CN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996633"/>
                </a:solidFill>
                <a:effectLst/>
                <a:uLnTx/>
                <a:uFillTx/>
                <a:latin typeface="宋体" pitchFamily="2" charset="-122"/>
                <a:ea typeface="宋体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5</a:t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srgbClr val="996633"/>
              </a:solidFill>
              <a:effectLst/>
              <a:uLnTx/>
              <a:uFillTx/>
              <a:latin typeface="宋体" pitchFamily="2" charset="-122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3998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399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305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方舟编译器是华为推出的首个完全自主研发的编译器平台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846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答案：</a:t>
            </a:r>
            <a:r>
              <a:rPr lang="en-US" altLang="zh-CN" dirty="0"/>
              <a:t>D  A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22841-FE4E-4DF8-9E79-10FD521BE3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463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6926B22-3D81-4D3A-90BF-73C3C52FFFAB}" type="slidenum"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115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81906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>
                <a:solidFill>
                  <a:srgbClr val="163794"/>
                </a:solidFill>
              </a:rPr>
              <a:t>大连理工大学</a:t>
            </a:r>
            <a:r>
              <a:rPr lang="en-US" altLang="zh-CN">
                <a:solidFill>
                  <a:srgbClr val="163794"/>
                </a:solidFill>
              </a:rPr>
              <a:t>Copyright © 2013, Software School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380EAE9-AED1-4B64-B0D6-B912A6E2AD1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2"/>
          </p:nvPr>
        </p:nvSpPr>
        <p:spPr>
          <a:xfrm>
            <a:off x="0" y="6595957"/>
            <a:ext cx="11277600" cy="228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7B50198-7536-4CC3-8760-B8F35A0A5D84}" type="datetime1">
              <a:rPr lang="zh-CN" altLang="en-US" smtClean="0">
                <a:solidFill>
                  <a:srgbClr val="163794"/>
                </a:solidFill>
              </a:rPr>
              <a:pPr>
                <a:defRPr/>
              </a:pPr>
              <a:t>2021/11/24</a:t>
            </a:fld>
            <a:endParaRPr lang="en-US" altLang="zh-CN" dirty="0">
              <a:solidFill>
                <a:srgbClr val="1637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5130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11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708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872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54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4192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7" name="Picture 3" descr="C:\Users\wumin\Desktop\未标题-2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632313"/>
            <a:ext cx="12192000" cy="227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10758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782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平行四边形 12"/>
          <p:cNvSpPr/>
          <p:nvPr userDrawn="1"/>
        </p:nvSpPr>
        <p:spPr>
          <a:xfrm>
            <a:off x="9914305" y="-27384"/>
            <a:ext cx="1108327" cy="164637"/>
          </a:xfrm>
          <a:prstGeom prst="parallelogram">
            <a:avLst/>
          </a:prstGeom>
          <a:solidFill>
            <a:srgbClr val="1B21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  <p:sp>
        <p:nvSpPr>
          <p:cNvPr id="10" name="平行四边形 13"/>
          <p:cNvSpPr/>
          <p:nvPr userDrawn="1"/>
        </p:nvSpPr>
        <p:spPr>
          <a:xfrm>
            <a:off x="8784306" y="-27384"/>
            <a:ext cx="1108327" cy="164637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  <p:sp>
        <p:nvSpPr>
          <p:cNvPr id="12" name="平行四边形 13"/>
          <p:cNvSpPr/>
          <p:nvPr userDrawn="1"/>
        </p:nvSpPr>
        <p:spPr>
          <a:xfrm>
            <a:off x="11056889" y="-27384"/>
            <a:ext cx="1108327" cy="164637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5" rIns="121908" bIns="60955" rtlCol="0" anchor="ctr"/>
          <a:lstStyle/>
          <a:p>
            <a:pPr algn="ctr"/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2146908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wumin\Desktop\未标题-2.png">
            <a:extLst>
              <a:ext uri="{FF2B5EF4-FFF2-40B4-BE49-F238E27FC236}">
                <a16:creationId xmlns:a16="http://schemas.microsoft.com/office/drawing/2014/main" id="{01FEF18A-93BB-4277-B023-F68CDE5E32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632313"/>
            <a:ext cx="12192000" cy="227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7619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lIns="90000"/>
          <a:lstStyle>
            <a:lvl1pPr>
              <a:defRPr sz="3200" b="0"/>
            </a:lvl1pPr>
            <a:lvl2pPr>
              <a:defRPr sz="2800" b="0"/>
            </a:lvl2pPr>
            <a:lvl3pPr>
              <a:defRPr sz="2400" b="0"/>
            </a:lvl3pPr>
            <a:lvl4pPr>
              <a:defRPr sz="2000" b="0"/>
            </a:lvl4pPr>
            <a:lvl5pPr>
              <a:defRPr sz="2000" b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10032437" y="5517232"/>
            <a:ext cx="2159563" cy="1296144"/>
          </a:xfrm>
        </p:spPr>
        <p:txBody>
          <a:bodyPr/>
          <a:lstStyle>
            <a:lvl1pPr>
              <a:defRPr sz="7200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‹#›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7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67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C0F3E8C-8BCD-4A8F-98D8-F8D96B87BD28}" type="datetimeFigureOut">
              <a:rPr lang="zh-CN" altLang="en-US"/>
              <a:pPr>
                <a:defRPr/>
              </a:pPr>
              <a:t>2021/11/24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eaLnBrk="1" hangingPunct="1">
              <a:defRPr smtClean="0"/>
            </a:lvl1pPr>
          </a:lstStyle>
          <a:p>
            <a:pPr>
              <a:defRPr/>
            </a:pPr>
            <a:fld id="{4AAA05D2-2F82-4D1D-9A69-4CC173608B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11387"/>
      </p:ext>
    </p:extLst>
  </p:cSld>
  <p:clrMapOvr>
    <a:masterClrMapping/>
  </p:clrMapOvr>
  <p:transition spd="slow" advClick="0" advTm="2000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63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400"/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400"/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69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2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54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262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015B9-6FEB-4A43-8BFB-7E45D8BE37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2021/11/24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6923-1AD5-4547-9E0E-15DD312C3C88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46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80729"/>
            <a:ext cx="10972800" cy="524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823200" y="6461126"/>
            <a:ext cx="38608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1">
                <a:latin typeface="+mj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dirty="0">
                <a:solidFill>
                  <a:srgbClr val="163794"/>
                </a:solidFill>
              </a:rPr>
              <a:t>大连理工大学</a:t>
            </a:r>
            <a:endParaRPr lang="en-US" altLang="zh-CN" dirty="0">
              <a:solidFill>
                <a:srgbClr val="163794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73600" y="6461126"/>
            <a:ext cx="2844800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j-lt"/>
                <a:ea typeface="微软雅黑" panose="020B0503020204020204" pitchFamily="34" charset="-122"/>
              </a:defRPr>
            </a:lvl1pPr>
          </a:lstStyle>
          <a:p>
            <a:fld id="{E380EAE9-AED1-4B64-B0D6-B912A6E2AD11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406400" y="152401"/>
            <a:ext cx="11277600" cy="563563"/>
          </a:xfrm>
          <a:prstGeom prst="rect">
            <a:avLst/>
          </a:prstGeom>
          <a:solidFill>
            <a:srgbClr val="C0000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0" y="6656784"/>
            <a:ext cx="11277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1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57B50198-7536-4CC3-8760-B8F35A0A5D84}" type="datetime1">
              <a:rPr lang="zh-CN" altLang="en-US" smtClean="0">
                <a:solidFill>
                  <a:srgbClr val="FFFFFF"/>
                </a:solidFill>
              </a:rPr>
              <a:pPr>
                <a:defRPr/>
              </a:pPr>
              <a:t>2021/11/24</a:t>
            </a:fld>
            <a:endParaRPr lang="en-US" altLang="zh-C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26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</p:sldLayoutIdLst>
  <p:hf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36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32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8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 b="1">
          <a:solidFill>
            <a:schemeClr val="accent4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F1098-4237-41BC-960F-A352F6B7DAA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51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00\24567a9d6573cd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528735" y="0"/>
            <a:ext cx="7712284" cy="6858000"/>
          </a:xfrm>
          <a:prstGeom prst="rect">
            <a:avLst/>
          </a:prstGeom>
          <a:noFill/>
        </p:spPr>
      </p:pic>
      <p:sp>
        <p:nvSpPr>
          <p:cNvPr id="9" name="矩形 8"/>
          <p:cNvSpPr/>
          <p:nvPr/>
        </p:nvSpPr>
        <p:spPr>
          <a:xfrm>
            <a:off x="6625841" y="2852937"/>
            <a:ext cx="4416491" cy="558085"/>
          </a:xfrm>
          <a:prstGeom prst="rect">
            <a:avLst/>
          </a:prstGeom>
        </p:spPr>
        <p:txBody>
          <a:bodyPr wrap="square" lIns="65008" tIns="32504" rIns="65008" bIns="32504">
            <a:spAutoFit/>
          </a:bodyPr>
          <a:lstStyle/>
          <a:p>
            <a:pPr algn="ctr" defTabSz="121901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3200" b="0" spc="284" dirty="0">
                <a:solidFill>
                  <a:srgbClr val="C00000"/>
                </a:solidFill>
                <a:latin typeface="Broadway" panose="04040905080B02020502" pitchFamily="82" charset="0"/>
                <a:ea typeface="微软雅黑" panose="020B0503020204020204" pitchFamily="34" charset="-122"/>
                <a:cs typeface="Arial" panose="020B0604020202020204" pitchFamily="34" charset="0"/>
              </a:rPr>
              <a:t>编译技术</a:t>
            </a:r>
          </a:p>
        </p:txBody>
      </p:sp>
      <p:sp>
        <p:nvSpPr>
          <p:cNvPr id="10" name="文本框 16"/>
          <p:cNvSpPr txBox="1"/>
          <p:nvPr/>
        </p:nvSpPr>
        <p:spPr>
          <a:xfrm>
            <a:off x="6888088" y="3429000"/>
            <a:ext cx="4464496" cy="918539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defTabSz="91428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5400" cap="all" spc="12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rPr>
              <a:t>总复习提纲</a:t>
            </a: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7413418" y="4581128"/>
            <a:ext cx="4300989" cy="415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697" tIns="43348" rIns="86697" bIns="43348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defTabSz="1219012" eaLnBrk="1" fontAlgn="auto" hangingPunct="1">
              <a:lnSpc>
                <a:spcPct val="100000"/>
              </a:lnSpc>
              <a:spcAft>
                <a:spcPts val="0"/>
              </a:spcAft>
              <a:buNone/>
              <a:defRPr/>
            </a:pPr>
            <a:r>
              <a:rPr lang="zh-CN" altLang="en-US" sz="2133" b="0" dirty="0">
                <a:solidFill>
                  <a:prstClr val="black"/>
                </a:solidFill>
              </a:rPr>
              <a:t>大连理工大学软件学院 </a:t>
            </a:r>
          </a:p>
        </p:txBody>
      </p:sp>
      <p:sp>
        <p:nvSpPr>
          <p:cNvPr id="12" name="文本框 19"/>
          <p:cNvSpPr txBox="1"/>
          <p:nvPr/>
        </p:nvSpPr>
        <p:spPr>
          <a:xfrm>
            <a:off x="8066002" y="5157193"/>
            <a:ext cx="2254468" cy="374865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defTabSz="1219012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CN" altLang="en-US" sz="1867" b="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徐秀娟     副教授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614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92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92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92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42"/>
                            </p:stCondLst>
                            <p:childTnLst>
                              <p:par>
                                <p:cTn id="3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42"/>
                            </p:stCondLst>
                            <p:childTnLst>
                              <p:par>
                                <p:cTn id="4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2-2 </a:t>
            </a:r>
            <a:r>
              <a:rPr lang="zh-CN" altLang="en-US" sz="2800" dirty="0"/>
              <a:t>最多包含两个</a:t>
            </a:r>
            <a:r>
              <a:rPr lang="en-US" altLang="zh-CN" sz="2800" dirty="0"/>
              <a:t>a</a:t>
            </a:r>
            <a:r>
              <a:rPr lang="zh-CN" altLang="en-US" sz="2800" dirty="0"/>
              <a:t>的</a:t>
            </a:r>
            <a:r>
              <a:rPr lang="en-US" altLang="zh-CN" sz="2800" dirty="0"/>
              <a:t>{</a:t>
            </a:r>
            <a:r>
              <a:rPr lang="en-US" altLang="zh-CN" sz="2800" dirty="0" err="1"/>
              <a:t>a,b</a:t>
            </a:r>
            <a:r>
              <a:rPr lang="en-US" altLang="zh-CN" sz="2800" dirty="0"/>
              <a:t>}</a:t>
            </a:r>
            <a:r>
              <a:rPr lang="zh-CN" altLang="en-US" sz="2800" dirty="0"/>
              <a:t>上的语言（     ）。</a:t>
            </a:r>
            <a:br>
              <a:rPr lang="zh-CN" altLang="en-US" sz="2800" dirty="0"/>
            </a:br>
            <a:r>
              <a:rPr lang="en-US" altLang="zh-CN" sz="2800" dirty="0"/>
              <a:t>A. (a|</a:t>
            </a:r>
            <a:r>
              <a:rPr lang="el-GR" altLang="zh-CN" sz="2800" dirty="0"/>
              <a:t>ε)</a:t>
            </a:r>
            <a:r>
              <a:rPr lang="en-US" altLang="zh-CN" sz="2800" dirty="0"/>
              <a:t>b*(a|</a:t>
            </a:r>
            <a:r>
              <a:rPr lang="el-GR" altLang="zh-CN" sz="2800" dirty="0"/>
              <a:t>ε)</a:t>
            </a:r>
            <a:br>
              <a:rPr lang="el-GR" altLang="zh-CN" sz="2800" dirty="0"/>
            </a:br>
            <a:r>
              <a:rPr lang="en-US" altLang="zh-CN" sz="2800" dirty="0"/>
              <a:t>B. 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br>
              <a:rPr lang="en-US" altLang="zh-CN" sz="2800" dirty="0"/>
            </a:br>
            <a:r>
              <a:rPr lang="en-US" altLang="zh-CN" sz="2800" dirty="0"/>
              <a:t>C. b*(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*)b*</a:t>
            </a:r>
            <a:br>
              <a:rPr lang="en-US" altLang="zh-CN" sz="2800" dirty="0"/>
            </a:br>
            <a:r>
              <a:rPr lang="en-US" altLang="zh-CN" sz="2800" dirty="0"/>
              <a:t>D. b*(a|</a:t>
            </a:r>
            <a:r>
              <a:rPr lang="el-GR" altLang="zh-CN" sz="2800" dirty="0"/>
              <a:t>ε)</a:t>
            </a:r>
            <a:r>
              <a:rPr lang="en-US" altLang="zh-CN" sz="2800" dirty="0"/>
              <a:t>b*(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*)b*</a:t>
            </a:r>
          </a:p>
          <a:p>
            <a:endParaRPr lang="en-US" altLang="zh-CN" sz="2800" dirty="0"/>
          </a:p>
          <a:p>
            <a:r>
              <a:rPr lang="en-US" altLang="zh-CN" sz="2800" dirty="0"/>
              <a:t>2-3 </a:t>
            </a:r>
            <a:r>
              <a:rPr lang="zh-CN" altLang="en-US" sz="2800" dirty="0"/>
              <a:t>与正规式</a:t>
            </a:r>
            <a:r>
              <a:rPr lang="en-US" altLang="zh-CN" sz="2800" dirty="0"/>
              <a:t>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</a:t>
            </a:r>
            <a:r>
              <a:rPr lang="zh-CN" altLang="en-US" sz="2800" dirty="0"/>
              <a:t>等价的正规式是</a:t>
            </a:r>
            <a:r>
              <a:rPr lang="en-US" altLang="zh-CN" sz="2800" dirty="0"/>
              <a:t>(     )</a:t>
            </a:r>
          </a:p>
          <a:p>
            <a:pPr marL="0" indent="0">
              <a:buNone/>
            </a:pPr>
            <a:r>
              <a:rPr lang="en-US" altLang="zh-CN" sz="2800" dirty="0"/>
              <a:t>  A (a*|b*)*        B 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)+</a:t>
            </a:r>
          </a:p>
          <a:p>
            <a:pPr marL="0" indent="0">
              <a:buNone/>
            </a:pPr>
            <a:r>
              <a:rPr lang="en-US" altLang="zh-CN" sz="2800" dirty="0"/>
              <a:t>  C (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)*           D a*|b*</a:t>
            </a:r>
          </a:p>
          <a:p>
            <a:endParaRPr lang="zh-CN" altLang="en-US" sz="280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3A44E06C-EF8C-45BB-AA13-8C85D1C186B6}" type="slidenum">
              <a:rPr lang="en-US" altLang="zh-CN" smtClean="0"/>
              <a:pPr>
                <a:buNone/>
                <a:defRPr/>
              </a:pPr>
              <a:t>10</a:t>
            </a:fld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6777193" y="3717032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960096" y="1007263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308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2-4 </a:t>
            </a:r>
            <a:r>
              <a:rPr lang="zh-CN" altLang="en-US" sz="2800" dirty="0"/>
              <a:t>给出描述下列语言的正规表达式</a:t>
            </a:r>
          </a:p>
          <a:p>
            <a:pPr marL="0" indent="0">
              <a:buNone/>
            </a:pPr>
            <a:r>
              <a:rPr lang="en-US" altLang="zh-CN" sz="2800" dirty="0"/>
              <a:t>(1) {a</a:t>
            </a:r>
            <a:r>
              <a:rPr lang="en-US" altLang="zh-CN" sz="2800" baseline="30000" dirty="0"/>
              <a:t>n</a:t>
            </a:r>
            <a:r>
              <a:rPr lang="en-US" altLang="zh-CN" sz="2800" dirty="0"/>
              <a:t>b</a:t>
            </a:r>
            <a:r>
              <a:rPr lang="en-US" altLang="zh-CN" sz="2800" baseline="30000" dirty="0"/>
              <a:t>m</a:t>
            </a:r>
            <a:r>
              <a:rPr lang="en-US" altLang="zh-CN" sz="2800" dirty="0"/>
              <a:t> | n≥1,m≥1}</a:t>
            </a:r>
          </a:p>
          <a:p>
            <a:pPr marL="0" indent="0">
              <a:buNone/>
            </a:pPr>
            <a:r>
              <a:rPr lang="en-US" altLang="zh-CN" sz="2800" dirty="0" err="1"/>
              <a:t>a</a:t>
            </a:r>
            <a:r>
              <a:rPr lang="en-US" altLang="zh-CN" sz="2800" baseline="30000" dirty="0" err="1"/>
              <a:t>+</a:t>
            </a:r>
            <a:r>
              <a:rPr lang="en-US" altLang="zh-CN" sz="2800" dirty="0" err="1"/>
              <a:t>b</a:t>
            </a:r>
            <a:r>
              <a:rPr lang="en-US" altLang="zh-CN" sz="2800" baseline="30000" dirty="0"/>
              <a:t>+ </a:t>
            </a:r>
          </a:p>
          <a:p>
            <a:pPr marL="0" indent="0">
              <a:buNone/>
            </a:pPr>
            <a:r>
              <a:rPr lang="en-US" altLang="zh-CN" sz="2800" dirty="0"/>
              <a:t>(2) </a:t>
            </a:r>
            <a:r>
              <a:rPr lang="zh-CN" altLang="en-US" sz="2800" dirty="0"/>
              <a:t>在</a:t>
            </a:r>
            <a:r>
              <a:rPr lang="en-US" altLang="zh-CN" sz="2800" dirty="0"/>
              <a:t>{0,1}</a:t>
            </a:r>
            <a:r>
              <a:rPr lang="zh-CN" altLang="en-US" sz="2800" dirty="0"/>
              <a:t>上不以</a:t>
            </a:r>
            <a:r>
              <a:rPr lang="en-US" altLang="zh-CN" sz="2800" dirty="0"/>
              <a:t>0</a:t>
            </a:r>
            <a:r>
              <a:rPr lang="zh-CN" altLang="en-US" sz="2800" dirty="0"/>
              <a:t>开头的，以</a:t>
            </a:r>
            <a:r>
              <a:rPr lang="en-US" altLang="zh-CN" sz="2800" dirty="0"/>
              <a:t>11</a:t>
            </a:r>
            <a:r>
              <a:rPr lang="zh-CN" altLang="en-US" sz="2800" dirty="0"/>
              <a:t>结尾的字符串集合</a:t>
            </a:r>
          </a:p>
          <a:p>
            <a:pPr marL="0" indent="0">
              <a:buNone/>
            </a:pPr>
            <a:r>
              <a:rPr lang="en-US" altLang="zh-CN" sz="2800" dirty="0"/>
              <a:t>11 | 1(1|0)* 11  </a:t>
            </a:r>
          </a:p>
          <a:p>
            <a:pPr marL="0" indent="0">
              <a:buNone/>
            </a:pPr>
            <a:r>
              <a:rPr lang="en-US" altLang="zh-CN" sz="2800" dirty="0"/>
              <a:t>(3) </a:t>
            </a:r>
            <a:r>
              <a:rPr lang="zh-CN" altLang="en-US" sz="2800" dirty="0"/>
              <a:t>最多只含</a:t>
            </a:r>
            <a:r>
              <a:rPr lang="en-US" altLang="zh-CN" sz="2800" dirty="0"/>
              <a:t>2</a:t>
            </a:r>
            <a:r>
              <a:rPr lang="zh-CN" altLang="en-US" sz="2800" dirty="0"/>
              <a:t>个</a:t>
            </a:r>
            <a:r>
              <a:rPr lang="en-US" altLang="zh-CN" sz="2800" dirty="0"/>
              <a:t>a</a:t>
            </a:r>
            <a:r>
              <a:rPr lang="zh-CN" altLang="en-US" sz="2800" dirty="0"/>
              <a:t>的</a:t>
            </a:r>
            <a:r>
              <a:rPr lang="en-US" altLang="zh-CN" sz="2800" dirty="0"/>
              <a:t>{</a:t>
            </a:r>
            <a:r>
              <a:rPr lang="en-US" altLang="zh-CN" sz="2800" dirty="0" err="1"/>
              <a:t>a,b</a:t>
            </a:r>
            <a:r>
              <a:rPr lang="en-US" altLang="zh-CN" sz="2800" dirty="0"/>
              <a:t>}</a:t>
            </a:r>
            <a:r>
              <a:rPr lang="zh-CN" altLang="en-US" sz="2800" dirty="0"/>
              <a:t>上的语言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b*(a| </a:t>
            </a:r>
            <a:r>
              <a:rPr lang="en-US" altLang="zh-CN" sz="2800" dirty="0">
                <a:sym typeface="Symbol" pitchFamily="18" charset="2"/>
              </a:rPr>
              <a:t></a:t>
            </a:r>
            <a:r>
              <a:rPr lang="en-US" altLang="zh-CN" sz="2800" dirty="0"/>
              <a:t>)b *(a| </a:t>
            </a:r>
            <a:r>
              <a:rPr lang="en-US" altLang="zh-CN" sz="2800" dirty="0">
                <a:sym typeface="Symbol" pitchFamily="18" charset="2"/>
              </a:rPr>
              <a:t></a:t>
            </a:r>
            <a:r>
              <a:rPr lang="en-US" altLang="zh-CN" sz="2800" dirty="0"/>
              <a:t>)b* </a:t>
            </a:r>
            <a:r>
              <a:rPr lang="zh-CN" altLang="en-US" sz="2800" dirty="0"/>
              <a:t>者</a:t>
            </a:r>
            <a:r>
              <a:rPr lang="en-US" altLang="zh-CN" sz="2800" dirty="0"/>
              <a:t>b*|b*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*|b*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  <a:r>
              <a:rPr lang="en-US" altLang="zh-CN" sz="2800" dirty="0" err="1"/>
              <a:t>ab</a:t>
            </a:r>
            <a:r>
              <a:rPr lang="en-US" altLang="zh-CN" sz="2800" dirty="0"/>
              <a:t>*</a:t>
            </a:r>
          </a:p>
          <a:p>
            <a:pPr marL="0" indent="0">
              <a:buNone/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26352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2-5 </a:t>
            </a:r>
            <a:r>
              <a:rPr lang="zh-CN" altLang="en-US" sz="2800" dirty="0"/>
              <a:t>对于下图所示</a:t>
            </a:r>
            <a:r>
              <a:rPr lang="en-US" altLang="zh-CN" sz="2800" dirty="0"/>
              <a:t>NFA</a:t>
            </a:r>
            <a:r>
              <a:rPr lang="zh-CN" altLang="en-US" sz="2800" dirty="0"/>
              <a:t>，回答下列问题：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）用正规式描述该有限自动机所表示的语言。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）由</a:t>
            </a:r>
            <a:r>
              <a:rPr lang="en-US" altLang="zh-CN" sz="2800" dirty="0"/>
              <a:t>NFA</a:t>
            </a:r>
            <a:r>
              <a:rPr lang="zh-CN" altLang="en-US" sz="2800" dirty="0"/>
              <a:t>转为</a:t>
            </a:r>
            <a:r>
              <a:rPr lang="en-US" altLang="zh-CN" sz="2800" dirty="0"/>
              <a:t>DFA</a:t>
            </a:r>
            <a:r>
              <a:rPr lang="zh-CN" altLang="en-US" sz="2800" dirty="0"/>
              <a:t>。</a:t>
            </a:r>
          </a:p>
          <a:p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）构造最简</a:t>
            </a:r>
            <a:r>
              <a:rPr lang="en-US" altLang="zh-CN" sz="2800" dirty="0"/>
              <a:t>DFA</a:t>
            </a:r>
            <a:r>
              <a:rPr lang="zh-CN" altLang="en-US" sz="2800" dirty="0"/>
              <a:t>。</a:t>
            </a:r>
          </a:p>
        </p:txBody>
      </p:sp>
      <p:grpSp>
        <p:nvGrpSpPr>
          <p:cNvPr id="6148" name="Group 33"/>
          <p:cNvGrpSpPr>
            <a:grpSpLocks/>
          </p:cNvGrpSpPr>
          <p:nvPr/>
        </p:nvGrpSpPr>
        <p:grpSpPr bwMode="auto">
          <a:xfrm>
            <a:off x="1703512" y="3068961"/>
            <a:ext cx="8686800" cy="2233613"/>
            <a:chOff x="144" y="1227"/>
            <a:chExt cx="5472" cy="1407"/>
          </a:xfrm>
        </p:grpSpPr>
        <p:sp>
          <p:nvSpPr>
            <p:cNvPr id="6149" name="Oval 11"/>
            <p:cNvSpPr>
              <a:spLocks noChangeArrowheads="1"/>
            </p:cNvSpPr>
            <p:nvPr/>
          </p:nvSpPr>
          <p:spPr bwMode="auto">
            <a:xfrm>
              <a:off x="5088" y="1728"/>
              <a:ext cx="528" cy="576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 b="0">
                <a:solidFill>
                  <a:schemeClr val="bg1"/>
                </a:solidFill>
              </a:endParaRPr>
            </a:p>
          </p:txBody>
        </p:sp>
        <p:sp>
          <p:nvSpPr>
            <p:cNvPr id="6150" name="Line 4"/>
            <p:cNvSpPr>
              <a:spLocks noChangeShapeType="1"/>
            </p:cNvSpPr>
            <p:nvPr/>
          </p:nvSpPr>
          <p:spPr bwMode="auto">
            <a:xfrm>
              <a:off x="144" y="1968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1" name="Oval 5"/>
            <p:cNvSpPr>
              <a:spLocks noChangeArrowheads="1"/>
            </p:cNvSpPr>
            <p:nvPr/>
          </p:nvSpPr>
          <p:spPr bwMode="auto">
            <a:xfrm>
              <a:off x="624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S</a:t>
              </a:r>
            </a:p>
          </p:txBody>
        </p:sp>
        <p:sp>
          <p:nvSpPr>
            <p:cNvPr id="6152" name="Oval 6"/>
            <p:cNvSpPr>
              <a:spLocks noChangeArrowheads="1"/>
            </p:cNvSpPr>
            <p:nvPr/>
          </p:nvSpPr>
          <p:spPr bwMode="auto">
            <a:xfrm>
              <a:off x="1536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6153" name="Oval 7"/>
            <p:cNvSpPr>
              <a:spLocks noChangeArrowheads="1"/>
            </p:cNvSpPr>
            <p:nvPr/>
          </p:nvSpPr>
          <p:spPr bwMode="auto">
            <a:xfrm>
              <a:off x="2448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B</a:t>
              </a:r>
            </a:p>
          </p:txBody>
        </p:sp>
        <p:sp>
          <p:nvSpPr>
            <p:cNvPr id="6154" name="Oval 8"/>
            <p:cNvSpPr>
              <a:spLocks noChangeArrowheads="1"/>
            </p:cNvSpPr>
            <p:nvPr/>
          </p:nvSpPr>
          <p:spPr bwMode="auto">
            <a:xfrm>
              <a:off x="3360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C</a:t>
              </a:r>
            </a:p>
          </p:txBody>
        </p:sp>
        <p:sp>
          <p:nvSpPr>
            <p:cNvPr id="6155" name="Oval 9"/>
            <p:cNvSpPr>
              <a:spLocks noChangeArrowheads="1"/>
            </p:cNvSpPr>
            <p:nvPr/>
          </p:nvSpPr>
          <p:spPr bwMode="auto">
            <a:xfrm>
              <a:off x="4272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D</a:t>
              </a:r>
            </a:p>
          </p:txBody>
        </p:sp>
        <p:sp>
          <p:nvSpPr>
            <p:cNvPr id="6156" name="Oval 10"/>
            <p:cNvSpPr>
              <a:spLocks noChangeArrowheads="1"/>
            </p:cNvSpPr>
            <p:nvPr/>
          </p:nvSpPr>
          <p:spPr bwMode="auto">
            <a:xfrm>
              <a:off x="5136" y="1776"/>
              <a:ext cx="432" cy="432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b="0">
                  <a:solidFill>
                    <a:schemeClr val="bg1"/>
                  </a:solidFill>
                </a:rPr>
                <a:t>E</a:t>
              </a:r>
            </a:p>
          </p:txBody>
        </p:sp>
        <p:sp>
          <p:nvSpPr>
            <p:cNvPr id="6157" name="Line 12"/>
            <p:cNvSpPr>
              <a:spLocks noChangeShapeType="1"/>
            </p:cNvSpPr>
            <p:nvPr/>
          </p:nvSpPr>
          <p:spPr bwMode="auto">
            <a:xfrm>
              <a:off x="1104" y="201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8" name="Line 13"/>
            <p:cNvSpPr>
              <a:spLocks noChangeShapeType="1"/>
            </p:cNvSpPr>
            <p:nvPr/>
          </p:nvSpPr>
          <p:spPr bwMode="auto">
            <a:xfrm>
              <a:off x="1968" y="201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59" name="Line 14"/>
            <p:cNvSpPr>
              <a:spLocks noChangeShapeType="1"/>
            </p:cNvSpPr>
            <p:nvPr/>
          </p:nvSpPr>
          <p:spPr bwMode="auto">
            <a:xfrm>
              <a:off x="2880" y="2016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0" name="Line 15"/>
            <p:cNvSpPr>
              <a:spLocks noChangeShapeType="1"/>
            </p:cNvSpPr>
            <p:nvPr/>
          </p:nvSpPr>
          <p:spPr bwMode="auto">
            <a:xfrm>
              <a:off x="3792" y="2016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1" name="Line 17"/>
            <p:cNvSpPr>
              <a:spLocks noChangeShapeType="1"/>
            </p:cNvSpPr>
            <p:nvPr/>
          </p:nvSpPr>
          <p:spPr bwMode="auto">
            <a:xfrm>
              <a:off x="4704" y="2016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 b="0"/>
            </a:p>
          </p:txBody>
        </p:sp>
        <p:sp>
          <p:nvSpPr>
            <p:cNvPr id="6162" name="Text Box 18"/>
            <p:cNvSpPr txBox="1">
              <a:spLocks noChangeArrowheads="1"/>
            </p:cNvSpPr>
            <p:nvPr/>
          </p:nvSpPr>
          <p:spPr bwMode="auto">
            <a:xfrm>
              <a:off x="1190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3" name="Text Box 19"/>
            <p:cNvSpPr txBox="1">
              <a:spLocks noChangeArrowheads="1"/>
            </p:cNvSpPr>
            <p:nvPr/>
          </p:nvSpPr>
          <p:spPr bwMode="auto">
            <a:xfrm>
              <a:off x="2006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4" name="Text Box 20"/>
            <p:cNvSpPr txBox="1">
              <a:spLocks noChangeArrowheads="1"/>
            </p:cNvSpPr>
            <p:nvPr/>
          </p:nvSpPr>
          <p:spPr bwMode="auto">
            <a:xfrm>
              <a:off x="2966" y="1947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65" name="Text Box 21"/>
            <p:cNvSpPr txBox="1">
              <a:spLocks noChangeArrowheads="1"/>
            </p:cNvSpPr>
            <p:nvPr/>
          </p:nvSpPr>
          <p:spPr bwMode="auto">
            <a:xfrm>
              <a:off x="3878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sp>
          <p:nvSpPr>
            <p:cNvPr id="6166" name="Text Box 22"/>
            <p:cNvSpPr txBox="1">
              <a:spLocks noChangeArrowheads="1"/>
            </p:cNvSpPr>
            <p:nvPr/>
          </p:nvSpPr>
          <p:spPr bwMode="auto">
            <a:xfrm>
              <a:off x="4742" y="1895"/>
              <a:ext cx="21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>
                  <a:sym typeface="Symbol" pitchFamily="18" charset="2"/>
                </a:rPr>
                <a:t></a:t>
              </a:r>
            </a:p>
          </p:txBody>
        </p:sp>
        <p:cxnSp>
          <p:nvCxnSpPr>
            <p:cNvPr id="6167" name="AutoShape 24"/>
            <p:cNvCxnSpPr>
              <a:cxnSpLocks noChangeShapeType="1"/>
              <a:stCxn id="6152" idx="1"/>
              <a:endCxn id="6152" idx="7"/>
            </p:cNvCxnSpPr>
            <p:nvPr/>
          </p:nvCxnSpPr>
          <p:spPr bwMode="auto">
            <a:xfrm rot="5400000" flipV="1">
              <a:off x="1751" y="1687"/>
              <a:ext cx="1" cy="306"/>
            </a:xfrm>
            <a:prstGeom prst="curvedConnector3">
              <a:avLst>
                <a:gd name="adj1" fmla="val -270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68" name="AutoShape 25"/>
            <p:cNvCxnSpPr>
              <a:cxnSpLocks noChangeShapeType="1"/>
              <a:stCxn id="6152" idx="3"/>
              <a:endCxn id="6152" idx="5"/>
            </p:cNvCxnSpPr>
            <p:nvPr/>
          </p:nvCxnSpPr>
          <p:spPr bwMode="auto">
            <a:xfrm rot="16200000" flipH="1">
              <a:off x="1751" y="1993"/>
              <a:ext cx="1" cy="306"/>
            </a:xfrm>
            <a:prstGeom prst="curvedConnector3">
              <a:avLst>
                <a:gd name="adj1" fmla="val 269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69" name="AutoShape 26"/>
            <p:cNvCxnSpPr>
              <a:cxnSpLocks noChangeShapeType="1"/>
            </p:cNvCxnSpPr>
            <p:nvPr/>
          </p:nvCxnSpPr>
          <p:spPr bwMode="auto">
            <a:xfrm rot="5400000" flipV="1">
              <a:off x="4472" y="1672"/>
              <a:ext cx="1" cy="306"/>
            </a:xfrm>
            <a:prstGeom prst="curvedConnector3">
              <a:avLst>
                <a:gd name="adj1" fmla="val -258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70" name="AutoShape 28"/>
            <p:cNvCxnSpPr>
              <a:cxnSpLocks noChangeShapeType="1"/>
            </p:cNvCxnSpPr>
            <p:nvPr/>
          </p:nvCxnSpPr>
          <p:spPr bwMode="auto">
            <a:xfrm rot="16200000" flipH="1">
              <a:off x="4472" y="2008"/>
              <a:ext cx="1" cy="306"/>
            </a:xfrm>
            <a:prstGeom prst="curvedConnector3">
              <a:avLst>
                <a:gd name="adj1" fmla="val 244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6171" name="Text Box 29"/>
            <p:cNvSpPr txBox="1">
              <a:spLocks noChangeArrowheads="1"/>
            </p:cNvSpPr>
            <p:nvPr/>
          </p:nvSpPr>
          <p:spPr bwMode="auto">
            <a:xfrm>
              <a:off x="1632" y="1228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72" name="Text Box 30"/>
            <p:cNvSpPr txBox="1">
              <a:spLocks noChangeArrowheads="1"/>
            </p:cNvSpPr>
            <p:nvPr/>
          </p:nvSpPr>
          <p:spPr bwMode="auto">
            <a:xfrm>
              <a:off x="1584" y="2304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b</a:t>
              </a:r>
            </a:p>
          </p:txBody>
        </p:sp>
        <p:sp>
          <p:nvSpPr>
            <p:cNvPr id="6173" name="Text Box 31"/>
            <p:cNvSpPr txBox="1">
              <a:spLocks noChangeArrowheads="1"/>
            </p:cNvSpPr>
            <p:nvPr/>
          </p:nvSpPr>
          <p:spPr bwMode="auto">
            <a:xfrm>
              <a:off x="4358" y="1227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a</a:t>
              </a:r>
            </a:p>
          </p:txBody>
        </p:sp>
        <p:sp>
          <p:nvSpPr>
            <p:cNvPr id="6174" name="Text Box 32"/>
            <p:cNvSpPr txBox="1">
              <a:spLocks noChangeArrowheads="1"/>
            </p:cNvSpPr>
            <p:nvPr/>
          </p:nvSpPr>
          <p:spPr bwMode="auto">
            <a:xfrm>
              <a:off x="4358" y="2332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sz="2800" b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408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E337D-962F-43BD-B83B-63680CA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dirty="0"/>
              <a:t>2-5 </a:t>
            </a:r>
            <a:r>
              <a:rPr lang="zh-CN" altLang="en-US" sz="2800" dirty="0"/>
              <a:t>答案：</a:t>
            </a:r>
            <a:endParaRPr lang="en-US" altLang="zh-CN" sz="2800" dirty="0"/>
          </a:p>
          <a:p>
            <a:pPr marL="609600" indent="-609600">
              <a:buFontTx/>
              <a:buAutoNum type="arabicParenBoth"/>
            </a:pPr>
            <a:r>
              <a:rPr lang="en-US" altLang="zh-CN" sz="2800" dirty="0"/>
              <a:t>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)*a(</a:t>
            </a:r>
            <a:r>
              <a:rPr lang="en-US" altLang="zh-CN" sz="2800" dirty="0" err="1"/>
              <a:t>a|b</a:t>
            </a:r>
            <a:r>
              <a:rPr lang="en-US" altLang="zh-CN" sz="2800" dirty="0"/>
              <a:t>)*  </a:t>
            </a:r>
          </a:p>
          <a:p>
            <a:pPr marL="609600" indent="-609600">
              <a:buFontTx/>
              <a:buAutoNum type="arabicParenBoth"/>
            </a:pPr>
            <a:r>
              <a:rPr lang="en-US" altLang="zh-CN" sz="2800" dirty="0"/>
              <a:t>DFA </a:t>
            </a:r>
          </a:p>
          <a:p>
            <a:pPr marL="609600" indent="-609600">
              <a:buFontTx/>
              <a:buAutoNum type="arabicParenBoth"/>
            </a:pPr>
            <a:r>
              <a:rPr lang="zh-CN" altLang="en-US" sz="2800" dirty="0"/>
              <a:t>最简</a:t>
            </a:r>
            <a:r>
              <a:rPr lang="en-US" altLang="zh-CN" sz="2800" dirty="0"/>
              <a:t>DFA</a:t>
            </a:r>
          </a:p>
          <a:p>
            <a:pPr marL="609600" indent="-609600">
              <a:buFontTx/>
              <a:buAutoNum type="arabicParenBoth"/>
            </a:pPr>
            <a:endParaRPr lang="en-US" altLang="zh-CN" sz="2800" dirty="0"/>
          </a:p>
        </p:txBody>
      </p:sp>
      <p:grpSp>
        <p:nvGrpSpPr>
          <p:cNvPr id="4100" name="Group 34"/>
          <p:cNvGrpSpPr>
            <a:grpSpLocks/>
          </p:cNvGrpSpPr>
          <p:nvPr/>
        </p:nvGrpSpPr>
        <p:grpSpPr bwMode="auto">
          <a:xfrm>
            <a:off x="1981200" y="3009902"/>
            <a:ext cx="3581400" cy="3084513"/>
            <a:chOff x="288" y="2160"/>
            <a:chExt cx="2256" cy="1943"/>
          </a:xfrm>
        </p:grpSpPr>
        <p:sp>
          <p:nvSpPr>
            <p:cNvPr id="4111" name="Oval 33"/>
            <p:cNvSpPr>
              <a:spLocks noChangeArrowheads="1"/>
            </p:cNvSpPr>
            <p:nvPr/>
          </p:nvSpPr>
          <p:spPr bwMode="auto">
            <a:xfrm>
              <a:off x="2160" y="2832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2" name="Oval 32"/>
            <p:cNvSpPr>
              <a:spLocks noChangeArrowheads="1"/>
            </p:cNvSpPr>
            <p:nvPr/>
          </p:nvSpPr>
          <p:spPr bwMode="auto">
            <a:xfrm>
              <a:off x="1392" y="3264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3" name="Oval 4"/>
            <p:cNvSpPr>
              <a:spLocks noChangeArrowheads="1"/>
            </p:cNvSpPr>
            <p:nvPr/>
          </p:nvSpPr>
          <p:spPr bwMode="auto">
            <a:xfrm>
              <a:off x="720" y="2928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4114" name="Oval 5"/>
            <p:cNvSpPr>
              <a:spLocks noChangeArrowheads="1"/>
            </p:cNvSpPr>
            <p:nvPr/>
          </p:nvSpPr>
          <p:spPr bwMode="auto">
            <a:xfrm>
              <a:off x="1440" y="331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4115" name="Oval 6"/>
            <p:cNvSpPr>
              <a:spLocks noChangeArrowheads="1"/>
            </p:cNvSpPr>
            <p:nvPr/>
          </p:nvSpPr>
          <p:spPr bwMode="auto">
            <a:xfrm>
              <a:off x="1440" y="2496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4116" name="Oval 7"/>
            <p:cNvSpPr>
              <a:spLocks noChangeArrowheads="1"/>
            </p:cNvSpPr>
            <p:nvPr/>
          </p:nvSpPr>
          <p:spPr bwMode="auto">
            <a:xfrm>
              <a:off x="2208" y="2880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4117" name="Line 8"/>
            <p:cNvSpPr>
              <a:spLocks noChangeShapeType="1"/>
            </p:cNvSpPr>
            <p:nvPr/>
          </p:nvSpPr>
          <p:spPr bwMode="auto">
            <a:xfrm>
              <a:off x="288" y="3072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18" name="Line 9"/>
            <p:cNvSpPr>
              <a:spLocks noChangeShapeType="1"/>
            </p:cNvSpPr>
            <p:nvPr/>
          </p:nvSpPr>
          <p:spPr bwMode="auto">
            <a:xfrm>
              <a:off x="960" y="3168"/>
              <a:ext cx="43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19" name="Text Box 10"/>
            <p:cNvSpPr txBox="1">
              <a:spLocks noChangeArrowheads="1"/>
            </p:cNvSpPr>
            <p:nvPr/>
          </p:nvSpPr>
          <p:spPr bwMode="auto">
            <a:xfrm>
              <a:off x="1046" y="3239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a</a:t>
              </a:r>
            </a:p>
          </p:txBody>
        </p:sp>
        <p:sp>
          <p:nvSpPr>
            <p:cNvPr id="4120" name="Line 11"/>
            <p:cNvSpPr>
              <a:spLocks noChangeShapeType="1"/>
            </p:cNvSpPr>
            <p:nvPr/>
          </p:nvSpPr>
          <p:spPr bwMode="auto">
            <a:xfrm flipV="1">
              <a:off x="1008" y="2688"/>
              <a:ext cx="432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1" name="Text Box 12"/>
            <p:cNvSpPr txBox="1">
              <a:spLocks noChangeArrowheads="1"/>
            </p:cNvSpPr>
            <p:nvPr/>
          </p:nvSpPr>
          <p:spPr bwMode="auto">
            <a:xfrm>
              <a:off x="1066" y="2605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sp>
          <p:nvSpPr>
            <p:cNvPr id="4122" name="Line 13"/>
            <p:cNvSpPr>
              <a:spLocks noChangeShapeType="1"/>
            </p:cNvSpPr>
            <p:nvPr/>
          </p:nvSpPr>
          <p:spPr bwMode="auto">
            <a:xfrm>
              <a:off x="1584" y="2784"/>
              <a:ext cx="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3" name="Text Box 14"/>
            <p:cNvSpPr txBox="1">
              <a:spLocks noChangeArrowheads="1"/>
            </p:cNvSpPr>
            <p:nvPr/>
          </p:nvSpPr>
          <p:spPr bwMode="auto">
            <a:xfrm>
              <a:off x="1383" y="2880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a</a:t>
              </a:r>
            </a:p>
          </p:txBody>
        </p:sp>
        <p:cxnSp>
          <p:nvCxnSpPr>
            <p:cNvPr id="4124" name="AutoShape 15"/>
            <p:cNvCxnSpPr>
              <a:cxnSpLocks noChangeShapeType="1"/>
            </p:cNvCxnSpPr>
            <p:nvPr/>
          </p:nvCxnSpPr>
          <p:spPr bwMode="auto">
            <a:xfrm rot="5400000" flipV="1">
              <a:off x="1589" y="2443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25" name="Text Box 16"/>
            <p:cNvSpPr txBox="1">
              <a:spLocks noChangeArrowheads="1"/>
            </p:cNvSpPr>
            <p:nvPr/>
          </p:nvSpPr>
          <p:spPr bwMode="auto">
            <a:xfrm>
              <a:off x="1338" y="2160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sp>
          <p:nvSpPr>
            <p:cNvPr id="4126" name="Line 17"/>
            <p:cNvSpPr>
              <a:spLocks noChangeShapeType="1"/>
            </p:cNvSpPr>
            <p:nvPr/>
          </p:nvSpPr>
          <p:spPr bwMode="auto">
            <a:xfrm flipV="1">
              <a:off x="1776" y="3216"/>
              <a:ext cx="480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7" name="Text Box 18"/>
            <p:cNvSpPr txBox="1">
              <a:spLocks noChangeArrowheads="1"/>
            </p:cNvSpPr>
            <p:nvPr/>
          </p:nvSpPr>
          <p:spPr bwMode="auto">
            <a:xfrm>
              <a:off x="1968" y="3264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b</a:t>
              </a:r>
            </a:p>
          </p:txBody>
        </p:sp>
        <p:sp>
          <p:nvSpPr>
            <p:cNvPr id="4128" name="Line 19"/>
            <p:cNvSpPr>
              <a:spLocks noChangeShapeType="1"/>
            </p:cNvSpPr>
            <p:nvPr/>
          </p:nvSpPr>
          <p:spPr bwMode="auto">
            <a:xfrm flipH="1">
              <a:off x="1728" y="3072"/>
              <a:ext cx="432" cy="2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29" name="Text Box 20"/>
            <p:cNvSpPr txBox="1">
              <a:spLocks noChangeArrowheads="1"/>
            </p:cNvSpPr>
            <p:nvPr/>
          </p:nvSpPr>
          <p:spPr bwMode="auto">
            <a:xfrm>
              <a:off x="1824" y="2923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a</a:t>
              </a:r>
            </a:p>
          </p:txBody>
        </p:sp>
        <p:cxnSp>
          <p:nvCxnSpPr>
            <p:cNvPr id="4130" name="AutoShape 21"/>
            <p:cNvCxnSpPr>
              <a:cxnSpLocks noChangeShapeType="1"/>
            </p:cNvCxnSpPr>
            <p:nvPr/>
          </p:nvCxnSpPr>
          <p:spPr bwMode="auto">
            <a:xfrm rot="5400000" flipV="1">
              <a:off x="2357" y="2731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31" name="Text Box 22"/>
            <p:cNvSpPr txBox="1">
              <a:spLocks noChangeArrowheads="1"/>
            </p:cNvSpPr>
            <p:nvPr/>
          </p:nvSpPr>
          <p:spPr bwMode="auto">
            <a:xfrm>
              <a:off x="2245" y="2394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cxnSp>
          <p:nvCxnSpPr>
            <p:cNvPr id="4132" name="AutoShape 23"/>
            <p:cNvCxnSpPr>
              <a:cxnSpLocks noChangeShapeType="1"/>
            </p:cNvCxnSpPr>
            <p:nvPr/>
          </p:nvCxnSpPr>
          <p:spPr bwMode="auto">
            <a:xfrm rot="5400000">
              <a:off x="1589" y="3547"/>
              <a:ext cx="1" cy="204"/>
            </a:xfrm>
            <a:prstGeom prst="curvedConnector3">
              <a:avLst>
                <a:gd name="adj1" fmla="val 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33" name="Text Box 24"/>
            <p:cNvSpPr txBox="1">
              <a:spLocks noChangeArrowheads="1"/>
            </p:cNvSpPr>
            <p:nvPr/>
          </p:nvSpPr>
          <p:spPr bwMode="auto">
            <a:xfrm>
              <a:off x="1488" y="3801"/>
              <a:ext cx="2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/>
                <a:t>a</a:t>
              </a:r>
            </a:p>
          </p:txBody>
        </p:sp>
      </p:grpSp>
      <p:grpSp>
        <p:nvGrpSpPr>
          <p:cNvPr id="4101" name="Group 44"/>
          <p:cNvGrpSpPr>
            <a:grpSpLocks/>
          </p:cNvGrpSpPr>
          <p:nvPr/>
        </p:nvGrpSpPr>
        <p:grpSpPr bwMode="auto">
          <a:xfrm>
            <a:off x="6704809" y="3309145"/>
            <a:ext cx="2759075" cy="1254125"/>
            <a:chOff x="3360" y="2378"/>
            <a:chExt cx="1738" cy="790"/>
          </a:xfrm>
        </p:grpSpPr>
        <p:sp>
          <p:nvSpPr>
            <p:cNvPr id="4102" name="Oval 35"/>
            <p:cNvSpPr>
              <a:spLocks noChangeArrowheads="1"/>
            </p:cNvSpPr>
            <p:nvPr/>
          </p:nvSpPr>
          <p:spPr bwMode="auto">
            <a:xfrm>
              <a:off x="4656" y="2784"/>
              <a:ext cx="384" cy="384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buNone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03" name="Oval 26"/>
            <p:cNvSpPr>
              <a:spLocks noChangeArrowheads="1"/>
            </p:cNvSpPr>
            <p:nvPr/>
          </p:nvSpPr>
          <p:spPr bwMode="auto">
            <a:xfrm>
              <a:off x="3792" y="283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4104" name="Oval 27"/>
            <p:cNvSpPr>
              <a:spLocks noChangeArrowheads="1"/>
            </p:cNvSpPr>
            <p:nvPr/>
          </p:nvSpPr>
          <p:spPr bwMode="auto">
            <a:xfrm>
              <a:off x="4704" y="2832"/>
              <a:ext cx="288" cy="288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buNone/>
              </a:pPr>
              <a:r>
                <a:rPr lang="en-US" altLang="zh-CN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4105" name="Line 29"/>
            <p:cNvSpPr>
              <a:spLocks noChangeShapeType="1"/>
            </p:cNvSpPr>
            <p:nvPr/>
          </p:nvSpPr>
          <p:spPr bwMode="auto">
            <a:xfrm>
              <a:off x="3360" y="2976"/>
              <a:ext cx="4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sp>
          <p:nvSpPr>
            <p:cNvPr id="4106" name="Line 30"/>
            <p:cNvSpPr>
              <a:spLocks noChangeShapeType="1"/>
            </p:cNvSpPr>
            <p:nvPr/>
          </p:nvSpPr>
          <p:spPr bwMode="auto">
            <a:xfrm>
              <a:off x="4080" y="2976"/>
              <a:ext cx="57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buNone/>
              </a:pPr>
              <a:endParaRPr lang="zh-CN" altLang="en-US"/>
            </a:p>
          </p:txBody>
        </p:sp>
        <p:cxnSp>
          <p:nvCxnSpPr>
            <p:cNvPr id="4107" name="AutoShape 36"/>
            <p:cNvCxnSpPr>
              <a:cxnSpLocks noChangeShapeType="1"/>
            </p:cNvCxnSpPr>
            <p:nvPr/>
          </p:nvCxnSpPr>
          <p:spPr bwMode="auto">
            <a:xfrm rot="5400000" flipV="1">
              <a:off x="3941" y="2779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08" name="Text Box 38"/>
            <p:cNvSpPr txBox="1">
              <a:spLocks noChangeArrowheads="1"/>
            </p:cNvSpPr>
            <p:nvPr/>
          </p:nvSpPr>
          <p:spPr bwMode="auto">
            <a:xfrm>
              <a:off x="3793" y="2453"/>
              <a:ext cx="255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/>
                <a:t>b</a:t>
              </a:r>
            </a:p>
          </p:txBody>
        </p:sp>
        <p:cxnSp>
          <p:nvCxnSpPr>
            <p:cNvPr id="4109" name="AutoShape 42"/>
            <p:cNvCxnSpPr>
              <a:cxnSpLocks noChangeShapeType="1"/>
            </p:cNvCxnSpPr>
            <p:nvPr/>
          </p:nvCxnSpPr>
          <p:spPr bwMode="auto">
            <a:xfrm rot="5400000" flipV="1">
              <a:off x="4841" y="2731"/>
              <a:ext cx="1" cy="204"/>
            </a:xfrm>
            <a:prstGeom prst="curvedConnector3">
              <a:avLst>
                <a:gd name="adj1" fmla="val -1860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10" name="Text Box 43"/>
            <p:cNvSpPr txBox="1">
              <a:spLocks noChangeArrowheads="1"/>
            </p:cNvSpPr>
            <p:nvPr/>
          </p:nvSpPr>
          <p:spPr bwMode="auto">
            <a:xfrm>
              <a:off x="4655" y="2378"/>
              <a:ext cx="443" cy="3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eaLnBrk="1" hangingPunct="1">
                <a:buNone/>
              </a:pPr>
              <a:r>
                <a:rPr lang="en-US" altLang="zh-CN" dirty="0" err="1"/>
                <a:t>a,b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1490759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重点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提取左因子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消除左递归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求出</a:t>
            </a:r>
            <a:r>
              <a:rPr lang="en-US" altLang="zh-CN" sz="2800" b="1" dirty="0">
                <a:solidFill>
                  <a:srgbClr val="C00000"/>
                </a:solidFill>
              </a:rPr>
              <a:t>first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follow</a:t>
            </a:r>
            <a:r>
              <a:rPr lang="zh-CN" altLang="en-US" sz="2800" b="1" dirty="0">
                <a:solidFill>
                  <a:srgbClr val="C00000"/>
                </a:solidFill>
              </a:rPr>
              <a:t>集合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LL(1)</a:t>
            </a:r>
            <a:r>
              <a:rPr lang="zh-CN" altLang="en-US" sz="2800" b="1" dirty="0">
                <a:solidFill>
                  <a:srgbClr val="C00000"/>
                </a:solidFill>
              </a:rPr>
              <a:t>文法、预测分析表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SLR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LR</a:t>
            </a:r>
            <a:r>
              <a:rPr lang="zh-CN" altLang="en-US" sz="2800" b="1" dirty="0">
                <a:solidFill>
                  <a:srgbClr val="C00000"/>
                </a:solidFill>
              </a:rPr>
              <a:t>、</a:t>
            </a:r>
            <a:r>
              <a:rPr lang="en-US" altLang="zh-CN" sz="2800" b="1" dirty="0">
                <a:solidFill>
                  <a:srgbClr val="C00000"/>
                </a:solidFill>
              </a:rPr>
              <a:t>LALR</a:t>
            </a:r>
            <a:r>
              <a:rPr lang="zh-CN" altLang="en-US" sz="2800" b="1" dirty="0">
                <a:solidFill>
                  <a:srgbClr val="C00000"/>
                </a:solidFill>
              </a:rPr>
              <a:t>、移进</a:t>
            </a:r>
            <a:r>
              <a:rPr lang="en-US" altLang="zh-CN" sz="2800" b="1" dirty="0">
                <a:solidFill>
                  <a:srgbClr val="C00000"/>
                </a:solidFill>
              </a:rPr>
              <a:t>-</a:t>
            </a:r>
            <a:r>
              <a:rPr lang="zh-CN" altLang="en-US" sz="2800" b="1" dirty="0">
                <a:solidFill>
                  <a:srgbClr val="C00000"/>
                </a:solidFill>
              </a:rPr>
              <a:t>归约分析表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前向搜索符、句柄、活前缀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同心项目集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endParaRPr lang="zh-CN" alt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972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sz="2800" dirty="0"/>
                  <a:t>3-1 </a:t>
                </a:r>
                <a:r>
                  <a:rPr lang="zh-CN" altLang="zh-CN" sz="2800" dirty="0"/>
                  <a:t>已知文法</a:t>
                </a:r>
                <a:r>
                  <a:rPr lang="en-US" altLang="zh-CN" sz="2800" dirty="0"/>
                  <a:t>G[S]: </a:t>
                </a:r>
              </a:p>
              <a:p>
                <a:pPr marL="0" indent="0">
                  <a:buNone/>
                </a:pPr>
                <a:r>
                  <a:rPr lang="en-US" altLang="zh-CN" sz="2800" dirty="0" err="1"/>
                  <a:t>S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SaA|bB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 err="1"/>
                  <a:t>A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aB|c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 err="1"/>
                  <a:t>B</a:t>
                </a:r>
                <a:r>
                  <a:rPr lang="en-US" altLang="zh-CN" sz="2800" dirty="0" err="1">
                    <a:sym typeface="Symbol"/>
                  </a:rPr>
                  <a:t></a:t>
                </a:r>
                <a:r>
                  <a:rPr lang="en-US" altLang="zh-CN" sz="2800" dirty="0" err="1"/>
                  <a:t>Bb|d</a:t>
                </a:r>
                <a:endParaRPr lang="zh-CN" altLang="zh-CN" sz="2800" dirty="0"/>
              </a:p>
              <a:p>
                <a:pPr marL="0" indent="0">
                  <a:buNone/>
                </a:pPr>
                <a:r>
                  <a:rPr lang="en-US" altLang="zh-CN" sz="2800" dirty="0"/>
                  <a:t>(1)</a:t>
                </a:r>
                <a:r>
                  <a:rPr lang="zh-CN" altLang="zh-CN" sz="2800" dirty="0"/>
                  <a:t>消除</a:t>
                </a:r>
                <a:r>
                  <a:rPr lang="en-US" altLang="zh-CN" sz="2800" dirty="0"/>
                  <a:t>G[S]</a:t>
                </a:r>
                <a:r>
                  <a:rPr lang="zh-CN" altLang="zh-CN" sz="2800" dirty="0"/>
                  <a:t>中的左递归为等价的文法</a:t>
                </a:r>
                <a:r>
                  <a:rPr lang="en-US" altLang="zh-CN" sz="2800" dirty="0"/>
                  <a:t>G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altLang="zh-CN" sz="2800" dirty="0"/>
                  <a:t>[S]</a:t>
                </a:r>
                <a:r>
                  <a:rPr lang="zh-CN" altLang="zh-CN" sz="2800" dirty="0"/>
                  <a:t>。</a:t>
                </a:r>
              </a:p>
              <a:p>
                <a:pPr marL="0" indent="0">
                  <a:buNone/>
                </a:pPr>
                <a:r>
                  <a:rPr lang="en-US" altLang="zh-CN" sz="2800" dirty="0"/>
                  <a:t>(2)</a:t>
                </a:r>
                <a:r>
                  <a:rPr lang="zh-CN" altLang="zh-CN" sz="2800" dirty="0"/>
                  <a:t>构造消除左递归后的</a:t>
                </a:r>
                <a:r>
                  <a:rPr lang="en-US" altLang="zh-CN" sz="2800" dirty="0"/>
                  <a:t>G</a:t>
                </a:r>
                <a14:m>
                  <m:oMath xmlns:m="http://schemas.openxmlformats.org/officeDocument/2006/math">
                    <m:r>
                      <a:rPr lang="en-US" altLang="zh-CN" sz="2800" i="1" dirty="0"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altLang="zh-CN" sz="2800" dirty="0"/>
                  <a:t>[S]</a:t>
                </a:r>
                <a:r>
                  <a:rPr lang="zh-CN" altLang="en-US" sz="2800" dirty="0"/>
                  <a:t>的预测分析表。</a:t>
                </a:r>
                <a:endParaRPr lang="en-US" altLang="zh-CN" sz="2800" dirty="0"/>
              </a:p>
              <a:p>
                <a:pPr marL="0" indent="0">
                  <a:buNone/>
                </a:pPr>
                <a:r>
                  <a:rPr lang="en-US" altLang="zh-CN" sz="2800" dirty="0"/>
                  <a:t>(3)</a:t>
                </a:r>
                <a:r>
                  <a:rPr lang="zh-CN" altLang="en-US" sz="2800" dirty="0"/>
                  <a:t>该文法是否为</a:t>
                </a:r>
                <a:r>
                  <a:rPr lang="en-US" altLang="zh-CN" sz="2800" dirty="0"/>
                  <a:t>LL(1)</a:t>
                </a:r>
                <a:r>
                  <a:rPr lang="zh-CN" altLang="zh-CN" sz="2800" dirty="0"/>
                  <a:t>文法。</a:t>
                </a:r>
              </a:p>
              <a:p>
                <a:endParaRPr lang="zh-CN" altLang="en-US" sz="2800" dirty="0"/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67" t="-12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5395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3-2 </a:t>
            </a:r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(1)</a:t>
            </a:r>
            <a:r>
              <a:rPr lang="zh-CN" altLang="en-US" sz="2800" dirty="0"/>
              <a:t>求</a:t>
            </a:r>
            <a:r>
              <a:rPr lang="en-US" altLang="zh-CN" sz="2800" dirty="0"/>
              <a:t>S</a:t>
            </a:r>
            <a:r>
              <a:rPr lang="zh-CN" altLang="en-US" sz="2800" dirty="0"/>
              <a:t>的</a:t>
            </a:r>
            <a:r>
              <a:rPr lang="en-US" altLang="zh-CN" sz="2800" dirty="0"/>
              <a:t>first</a:t>
            </a:r>
            <a:r>
              <a:rPr lang="zh-CN" altLang="en-US" sz="2800" dirty="0"/>
              <a:t>集合和</a:t>
            </a:r>
            <a:r>
              <a:rPr lang="en-US" altLang="zh-CN" sz="2800" dirty="0"/>
              <a:t>follow</a:t>
            </a:r>
            <a:r>
              <a:rPr lang="zh-CN" altLang="en-US" sz="2800" dirty="0"/>
              <a:t>集合。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(2)</a:t>
            </a:r>
            <a:r>
              <a:rPr lang="zh-CN" altLang="zh-CN" sz="2800" dirty="0"/>
              <a:t>构造识别该文法活前缀的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(3)</a:t>
            </a:r>
            <a:r>
              <a:rPr lang="zh-CN" altLang="zh-CN" sz="2800" dirty="0"/>
              <a:t>判断该文法是否是</a:t>
            </a:r>
            <a:r>
              <a:rPr lang="en-US" altLang="zh-CN" sz="2800" dirty="0"/>
              <a:t>SLR(1)</a:t>
            </a:r>
            <a:r>
              <a:rPr lang="zh-CN" altLang="zh-CN" sz="2800" dirty="0"/>
              <a:t>文法。说明理由。</a:t>
            </a:r>
            <a:endParaRPr lang="en-US" altLang="zh-CN" sz="2800" dirty="0"/>
          </a:p>
          <a:p>
            <a:pPr lvl="0"/>
            <a:endParaRPr lang="en-US" altLang="zh-CN" sz="2800" dirty="0"/>
          </a:p>
          <a:p>
            <a:pPr lvl="0"/>
            <a:r>
              <a:rPr lang="en-US" altLang="zh-CN" sz="2800" dirty="0"/>
              <a:t>first(S)={do, action}</a:t>
            </a:r>
          </a:p>
          <a:p>
            <a:pPr lvl="0"/>
            <a:r>
              <a:rPr lang="en-US" altLang="zh-CN" sz="2800" dirty="0"/>
              <a:t>follow(S)={$,or,;}</a:t>
            </a:r>
            <a:endParaRPr lang="zh-CN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9168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3-2 </a:t>
            </a:r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(2)</a:t>
            </a:r>
            <a:r>
              <a:rPr lang="zh-CN" altLang="zh-CN" sz="2800" dirty="0"/>
              <a:t>构造识别该文法活前缀的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S’</a:t>
            </a:r>
            <a:r>
              <a:rPr lang="zh-CN" altLang="zh-CN" sz="2800" dirty="0"/>
              <a:t>→</a:t>
            </a:r>
            <a:r>
              <a:rPr lang="en-US" altLang="zh-CN" sz="2800" dirty="0"/>
              <a:t>S</a:t>
            </a:r>
          </a:p>
          <a:p>
            <a:pPr marL="0" indent="0">
              <a:buNone/>
            </a:pPr>
            <a:r>
              <a:rPr lang="en-US" altLang="zh-CN" sz="2800" dirty="0"/>
              <a:t>S </a:t>
            </a:r>
            <a:r>
              <a:rPr lang="zh-CN" altLang="zh-CN" sz="2800" dirty="0"/>
              <a:t>→</a:t>
            </a:r>
            <a:r>
              <a:rPr lang="en-US" altLang="zh-CN" sz="2800" dirty="0"/>
              <a:t> do S or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 </a:t>
            </a:r>
            <a:r>
              <a:rPr lang="en-US" altLang="zh-CN" sz="2800" dirty="0"/>
              <a:t>do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</a:t>
            </a:r>
            <a:r>
              <a:rPr lang="en-US" altLang="zh-CN" sz="2800" dirty="0"/>
              <a:t> S ; S 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 → </a:t>
            </a:r>
            <a:r>
              <a:rPr lang="en-US" altLang="zh-CN" sz="2800" dirty="0"/>
              <a:t>action</a:t>
            </a:r>
            <a:endParaRPr lang="zh-CN" altLang="zh-CN" sz="2800" dirty="0"/>
          </a:p>
          <a:p>
            <a:pPr lvl="0"/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68759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5" name="Freeform 2"/>
          <p:cNvSpPr>
            <a:spLocks/>
          </p:cNvSpPr>
          <p:nvPr/>
        </p:nvSpPr>
        <p:spPr bwMode="auto">
          <a:xfrm rot="12005512">
            <a:off x="5517932" y="4015824"/>
            <a:ext cx="495300" cy="495300"/>
          </a:xfrm>
          <a:custGeom>
            <a:avLst/>
            <a:gdLst>
              <a:gd name="T0" fmla="*/ 190500 w 312"/>
              <a:gd name="T1" fmla="*/ 0 h 312"/>
              <a:gd name="T2" fmla="*/ 38100 w 312"/>
              <a:gd name="T3" fmla="*/ 304800 h 312"/>
              <a:gd name="T4" fmla="*/ 419100 w 312"/>
              <a:gd name="T5" fmla="*/ 457200 h 312"/>
              <a:gd name="T6" fmla="*/ 495300 w 312"/>
              <a:gd name="T7" fmla="*/ 76200 h 312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2" h="312">
                <a:moveTo>
                  <a:pt x="120" y="0"/>
                </a:moveTo>
                <a:cubicBezTo>
                  <a:pt x="60" y="72"/>
                  <a:pt x="0" y="144"/>
                  <a:pt x="24" y="192"/>
                </a:cubicBezTo>
                <a:cubicBezTo>
                  <a:pt x="48" y="240"/>
                  <a:pt x="216" y="312"/>
                  <a:pt x="264" y="288"/>
                </a:cubicBezTo>
                <a:cubicBezTo>
                  <a:pt x="312" y="264"/>
                  <a:pt x="312" y="156"/>
                  <a:pt x="312" y="48"/>
                </a:cubicBezTo>
              </a:path>
            </a:pathLst>
          </a:custGeom>
          <a:noFill/>
          <a:ln w="38100" cmpd="sng">
            <a:solidFill>
              <a:srgbClr val="0033CC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None/>
            </a:pPr>
            <a:endParaRPr lang="zh-CN" alt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075002" y="819207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1199456" y="2770817"/>
            <a:ext cx="2085827" cy="1338828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</a:rPr>
              <a:t>S'</a:t>
            </a: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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3944704" y="3269415"/>
            <a:ext cx="1539204" cy="341632"/>
          </a:xfrm>
          <a:prstGeom prst="rect">
            <a:avLst/>
          </a:prstGeom>
          <a:solidFill>
            <a:srgbClr val="FFFFCC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action 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1444715" y="908720"/>
            <a:ext cx="1595309" cy="590931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</a:rPr>
              <a:t>S'</a:t>
            </a: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 S 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 ; S 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1753344" y="2379632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0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1059006" y="87572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3311352" y="425718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2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6335688" y="432919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5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4129608" y="2970331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3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3671393" y="4289145"/>
            <a:ext cx="2085827" cy="15881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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sp>
        <p:nvSpPr>
          <p:cNvPr id="26" name="Text Box 23"/>
          <p:cNvSpPr txBox="1">
            <a:spLocks noChangeArrowheads="1"/>
          </p:cNvSpPr>
          <p:nvPr/>
        </p:nvSpPr>
        <p:spPr bwMode="auto">
          <a:xfrm>
            <a:off x="5765582" y="71596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4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7" name="Text Box 24"/>
          <p:cNvSpPr txBox="1">
            <a:spLocks noChangeArrowheads="1"/>
          </p:cNvSpPr>
          <p:nvPr/>
        </p:nvSpPr>
        <p:spPr bwMode="auto">
          <a:xfrm>
            <a:off x="2279576" y="2204864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28" name="Text Box 25"/>
          <p:cNvSpPr txBox="1">
            <a:spLocks noChangeArrowheads="1"/>
          </p:cNvSpPr>
          <p:nvPr/>
        </p:nvSpPr>
        <p:spPr bwMode="auto">
          <a:xfrm>
            <a:off x="3287688" y="2961039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29" name="Text Box 26"/>
          <p:cNvSpPr txBox="1">
            <a:spLocks noChangeArrowheads="1"/>
          </p:cNvSpPr>
          <p:nvPr/>
        </p:nvSpPr>
        <p:spPr bwMode="auto">
          <a:xfrm>
            <a:off x="1850705" y="4689231"/>
            <a:ext cx="49530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32" name="Text Box 29"/>
          <p:cNvSpPr txBox="1">
            <a:spLocks noChangeArrowheads="1"/>
          </p:cNvSpPr>
          <p:nvPr/>
        </p:nvSpPr>
        <p:spPr bwMode="auto">
          <a:xfrm>
            <a:off x="6137132" y="836712"/>
            <a:ext cx="2085827" cy="1338828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;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cxnSp>
        <p:nvCxnSpPr>
          <p:cNvPr id="33" name="AutoShape 30"/>
          <p:cNvCxnSpPr>
            <a:cxnSpLocks noChangeShapeType="1"/>
            <a:stCxn id="13" idx="0"/>
            <a:endCxn id="32" idx="1"/>
          </p:cNvCxnSpPr>
          <p:nvPr/>
        </p:nvCxnSpPr>
        <p:spPr bwMode="auto">
          <a:xfrm rot="5400000" flipH="1" flipV="1">
            <a:off x="4544075" y="1676358"/>
            <a:ext cx="1763289" cy="1422826"/>
          </a:xfrm>
          <a:prstGeom prst="bentConnector2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4" name="Text Box 31"/>
          <p:cNvSpPr txBox="1">
            <a:spLocks noChangeArrowheads="1"/>
          </p:cNvSpPr>
          <p:nvPr/>
        </p:nvSpPr>
        <p:spPr bwMode="auto">
          <a:xfrm>
            <a:off x="8609068" y="75989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6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6" name="Text Box 33"/>
          <p:cNvSpPr txBox="1">
            <a:spLocks noChangeArrowheads="1"/>
          </p:cNvSpPr>
          <p:nvPr/>
        </p:nvSpPr>
        <p:spPr bwMode="auto">
          <a:xfrm>
            <a:off x="8191966" y="4689231"/>
            <a:ext cx="41710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or</a:t>
            </a:r>
          </a:p>
        </p:txBody>
      </p:sp>
      <p:sp>
        <p:nvSpPr>
          <p:cNvPr id="37" name="Text Box 34"/>
          <p:cNvSpPr txBox="1">
            <a:spLocks noChangeArrowheads="1"/>
          </p:cNvSpPr>
          <p:nvPr/>
        </p:nvSpPr>
        <p:spPr bwMode="auto">
          <a:xfrm>
            <a:off x="8943813" y="1124744"/>
            <a:ext cx="1498600" cy="590931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; S  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S  ; S</a:t>
            </a:r>
          </a:p>
        </p:txBody>
      </p:sp>
      <p:sp>
        <p:nvSpPr>
          <p:cNvPr id="40" name="Text Box 37"/>
          <p:cNvSpPr txBox="1">
            <a:spLocks noChangeArrowheads="1"/>
          </p:cNvSpPr>
          <p:nvPr/>
        </p:nvSpPr>
        <p:spPr bwMode="auto">
          <a:xfrm>
            <a:off x="5727370" y="4737622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41" name="Text Box 38"/>
          <p:cNvSpPr txBox="1">
            <a:spLocks noChangeArrowheads="1"/>
          </p:cNvSpPr>
          <p:nvPr/>
        </p:nvSpPr>
        <p:spPr bwMode="auto">
          <a:xfrm>
            <a:off x="7104112" y="3897143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42" name="Text Box 39"/>
          <p:cNvSpPr txBox="1">
            <a:spLocks noChangeArrowheads="1"/>
          </p:cNvSpPr>
          <p:nvPr/>
        </p:nvSpPr>
        <p:spPr bwMode="auto">
          <a:xfrm>
            <a:off x="8779252" y="2123564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8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6" name="Line 43"/>
          <p:cNvSpPr>
            <a:spLocks noChangeShapeType="1"/>
          </p:cNvSpPr>
          <p:nvPr/>
        </p:nvSpPr>
        <p:spPr bwMode="auto">
          <a:xfrm flipH="1">
            <a:off x="5070497" y="2179440"/>
            <a:ext cx="1528642" cy="2105751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None/>
            </a:pPr>
            <a:endParaRPr lang="zh-CN" altLang="en-US"/>
          </a:p>
        </p:txBody>
      </p:sp>
      <p:sp>
        <p:nvSpPr>
          <p:cNvPr id="47" name="Text Box 44"/>
          <p:cNvSpPr txBox="1">
            <a:spLocks noChangeArrowheads="1"/>
          </p:cNvSpPr>
          <p:nvPr/>
        </p:nvSpPr>
        <p:spPr bwMode="auto">
          <a:xfrm>
            <a:off x="5879976" y="3969151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0" name="Text Box 47"/>
          <p:cNvSpPr txBox="1">
            <a:spLocks noChangeArrowheads="1"/>
          </p:cNvSpPr>
          <p:nvPr/>
        </p:nvSpPr>
        <p:spPr bwMode="auto">
          <a:xfrm>
            <a:off x="6119665" y="4663093"/>
            <a:ext cx="2085827" cy="840230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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 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S  ; S</a:t>
            </a:r>
          </a:p>
        </p:txBody>
      </p:sp>
      <p:sp>
        <p:nvSpPr>
          <p:cNvPr id="52" name="Text Box 49"/>
          <p:cNvSpPr txBox="1">
            <a:spLocks noChangeArrowheads="1"/>
          </p:cNvSpPr>
          <p:nvPr/>
        </p:nvSpPr>
        <p:spPr bwMode="auto">
          <a:xfrm>
            <a:off x="8851260" y="3978443"/>
            <a:ext cx="405880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7</a:t>
            </a:r>
            <a:endParaRPr lang="en-US" altLang="zh-CN" sz="180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68" name="Text Box 25"/>
          <p:cNvSpPr txBox="1">
            <a:spLocks noChangeArrowheads="1"/>
          </p:cNvSpPr>
          <p:nvPr/>
        </p:nvSpPr>
        <p:spPr bwMode="auto">
          <a:xfrm>
            <a:off x="3815409" y="3825135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70" name="Text Box 37"/>
          <p:cNvSpPr txBox="1">
            <a:spLocks noChangeArrowheads="1"/>
          </p:cNvSpPr>
          <p:nvPr/>
        </p:nvSpPr>
        <p:spPr bwMode="auto">
          <a:xfrm>
            <a:off x="8373778" y="1124178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74" name="Text Box 25"/>
          <p:cNvSpPr txBox="1">
            <a:spLocks noChangeArrowheads="1"/>
          </p:cNvSpPr>
          <p:nvPr/>
        </p:nvSpPr>
        <p:spPr bwMode="auto">
          <a:xfrm>
            <a:off x="4679505" y="1890211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sp>
        <p:nvSpPr>
          <p:cNvPr id="75" name="Text Box 44"/>
          <p:cNvSpPr txBox="1">
            <a:spLocks noChangeArrowheads="1"/>
          </p:cNvSpPr>
          <p:nvPr/>
        </p:nvSpPr>
        <p:spPr bwMode="auto">
          <a:xfrm>
            <a:off x="5615608" y="2798364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76" name="Text Box 47"/>
          <p:cNvSpPr txBox="1">
            <a:spLocks noChangeArrowheads="1"/>
          </p:cNvSpPr>
          <p:nvPr/>
        </p:nvSpPr>
        <p:spPr bwMode="auto">
          <a:xfrm>
            <a:off x="8650200" y="4413794"/>
            <a:ext cx="2085827" cy="1338828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or 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 or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do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S ; S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 action</a:t>
            </a:r>
          </a:p>
        </p:txBody>
      </p:sp>
      <p:cxnSp>
        <p:nvCxnSpPr>
          <p:cNvPr id="77" name="AutoShape 30"/>
          <p:cNvCxnSpPr>
            <a:cxnSpLocks noChangeShapeType="1"/>
            <a:stCxn id="32" idx="2"/>
            <a:endCxn id="50" idx="0"/>
          </p:cNvCxnSpPr>
          <p:nvPr/>
        </p:nvCxnSpPr>
        <p:spPr bwMode="auto">
          <a:xfrm flipH="1">
            <a:off x="7162579" y="2175540"/>
            <a:ext cx="17467" cy="248755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AutoShape 30"/>
          <p:cNvCxnSpPr>
            <a:cxnSpLocks noChangeShapeType="1"/>
            <a:stCxn id="50" idx="1"/>
            <a:endCxn id="24" idx="3"/>
          </p:cNvCxnSpPr>
          <p:nvPr/>
        </p:nvCxnSpPr>
        <p:spPr bwMode="auto">
          <a:xfrm flipH="1">
            <a:off x="5757220" y="5083208"/>
            <a:ext cx="362445" cy="1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AutoShape 30"/>
          <p:cNvCxnSpPr>
            <a:cxnSpLocks noChangeShapeType="1"/>
            <a:stCxn id="76" idx="1"/>
            <a:endCxn id="50" idx="3"/>
          </p:cNvCxnSpPr>
          <p:nvPr/>
        </p:nvCxnSpPr>
        <p:spPr bwMode="auto">
          <a:xfrm flipH="1">
            <a:off x="8205492" y="5083208"/>
            <a:ext cx="444708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6" name="Text Box 47"/>
          <p:cNvSpPr txBox="1">
            <a:spLocks noChangeArrowheads="1"/>
          </p:cNvSpPr>
          <p:nvPr/>
        </p:nvSpPr>
        <p:spPr bwMode="auto">
          <a:xfrm>
            <a:off x="8650200" y="2468017"/>
            <a:ext cx="2085827" cy="590931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do S or S </a:t>
            </a:r>
          </a:p>
          <a:p>
            <a:pPr eaLnBrk="1" hangingPunct="1">
              <a:buNone/>
            </a:pPr>
            <a:r>
              <a:rPr lang="en-US" altLang="zh-CN" sz="1800" dirty="0">
                <a:latin typeface="Comic Sans MS" pitchFamily="66" charset="0"/>
                <a:sym typeface="Symbol" pitchFamily="18" charset="2"/>
              </a:rPr>
              <a:t>S  S   ; S</a:t>
            </a:r>
          </a:p>
        </p:txBody>
      </p:sp>
      <p:cxnSp>
        <p:nvCxnSpPr>
          <p:cNvPr id="87" name="AutoShape 30"/>
          <p:cNvCxnSpPr>
            <a:cxnSpLocks noChangeShapeType="1"/>
            <a:endCxn id="14" idx="3"/>
          </p:cNvCxnSpPr>
          <p:nvPr/>
        </p:nvCxnSpPr>
        <p:spPr bwMode="auto">
          <a:xfrm flipH="1">
            <a:off x="3040024" y="1184727"/>
            <a:ext cx="3079641" cy="19459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AutoShape 30"/>
          <p:cNvCxnSpPr>
            <a:cxnSpLocks noChangeShapeType="1"/>
            <a:endCxn id="86" idx="1"/>
          </p:cNvCxnSpPr>
          <p:nvPr/>
        </p:nvCxnSpPr>
        <p:spPr bwMode="auto">
          <a:xfrm>
            <a:off x="7896200" y="2172552"/>
            <a:ext cx="754000" cy="590931"/>
          </a:xfrm>
          <a:prstGeom prst="bentConnector3">
            <a:avLst>
              <a:gd name="adj1" fmla="val 101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7" name="Text Box 38"/>
          <p:cNvSpPr txBox="1">
            <a:spLocks noChangeArrowheads="1"/>
          </p:cNvSpPr>
          <p:nvPr/>
        </p:nvSpPr>
        <p:spPr bwMode="auto">
          <a:xfrm>
            <a:off x="7866045" y="2179440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cxnSp>
        <p:nvCxnSpPr>
          <p:cNvPr id="98" name="AutoShape 30"/>
          <p:cNvCxnSpPr>
            <a:cxnSpLocks noChangeShapeType="1"/>
            <a:stCxn id="86" idx="2"/>
            <a:endCxn id="76" idx="0"/>
          </p:cNvCxnSpPr>
          <p:nvPr/>
        </p:nvCxnSpPr>
        <p:spPr bwMode="auto">
          <a:xfrm>
            <a:off x="9693114" y="3058948"/>
            <a:ext cx="0" cy="1354846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1" name="Text Box 37"/>
          <p:cNvSpPr txBox="1">
            <a:spLocks noChangeArrowheads="1"/>
          </p:cNvSpPr>
          <p:nvPr/>
        </p:nvSpPr>
        <p:spPr bwMode="auto">
          <a:xfrm>
            <a:off x="9545172" y="3249071"/>
            <a:ext cx="34496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cxnSp>
        <p:nvCxnSpPr>
          <p:cNvPr id="103" name="AutoShape 30"/>
          <p:cNvCxnSpPr>
            <a:cxnSpLocks noChangeShapeType="1"/>
            <a:stCxn id="14" idx="2"/>
            <a:endCxn id="11" idx="0"/>
          </p:cNvCxnSpPr>
          <p:nvPr/>
        </p:nvCxnSpPr>
        <p:spPr bwMode="auto">
          <a:xfrm>
            <a:off x="2242370" y="1499651"/>
            <a:ext cx="0" cy="1271166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7" name="AutoShape 30"/>
          <p:cNvCxnSpPr>
            <a:cxnSpLocks noChangeShapeType="1"/>
            <a:stCxn id="24" idx="1"/>
            <a:endCxn id="11" idx="2"/>
          </p:cNvCxnSpPr>
          <p:nvPr/>
        </p:nvCxnSpPr>
        <p:spPr bwMode="auto">
          <a:xfrm rot="10800000">
            <a:off x="2242371" y="4109645"/>
            <a:ext cx="1429023" cy="973564"/>
          </a:xfrm>
          <a:prstGeom prst="bentConnector2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0" name="AutoShape 30"/>
          <p:cNvCxnSpPr>
            <a:cxnSpLocks noChangeShapeType="1"/>
            <a:stCxn id="13" idx="1"/>
            <a:endCxn id="11" idx="3"/>
          </p:cNvCxnSpPr>
          <p:nvPr/>
        </p:nvCxnSpPr>
        <p:spPr bwMode="auto">
          <a:xfrm flipH="1">
            <a:off x="3285283" y="3440231"/>
            <a:ext cx="659421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3" name="AutoShape 30"/>
          <p:cNvCxnSpPr>
            <a:cxnSpLocks noChangeShapeType="1"/>
            <a:stCxn id="13" idx="2"/>
            <a:endCxn id="24" idx="0"/>
          </p:cNvCxnSpPr>
          <p:nvPr/>
        </p:nvCxnSpPr>
        <p:spPr bwMode="auto">
          <a:xfrm>
            <a:off x="4714306" y="3611047"/>
            <a:ext cx="1" cy="67809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9" name="AutoShape 30"/>
          <p:cNvCxnSpPr>
            <a:cxnSpLocks noChangeShapeType="1"/>
            <a:stCxn id="37" idx="1"/>
          </p:cNvCxnSpPr>
          <p:nvPr/>
        </p:nvCxnSpPr>
        <p:spPr bwMode="auto">
          <a:xfrm flipH="1" flipV="1">
            <a:off x="8199306" y="1415215"/>
            <a:ext cx="744507" cy="4995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2" name="AutoShape 30"/>
          <p:cNvCxnSpPr>
            <a:cxnSpLocks noChangeShapeType="1"/>
            <a:stCxn id="13" idx="3"/>
          </p:cNvCxnSpPr>
          <p:nvPr/>
        </p:nvCxnSpPr>
        <p:spPr bwMode="auto">
          <a:xfrm>
            <a:off x="5483908" y="3440231"/>
            <a:ext cx="3166292" cy="1110650"/>
          </a:xfrm>
          <a:prstGeom prst="bentConnector3">
            <a:avLst>
              <a:gd name="adj1" fmla="val 50000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6" name="Text Box 25"/>
          <p:cNvSpPr txBox="1">
            <a:spLocks noChangeArrowheads="1"/>
          </p:cNvSpPr>
          <p:nvPr/>
        </p:nvSpPr>
        <p:spPr bwMode="auto">
          <a:xfrm>
            <a:off x="8233955" y="3154997"/>
            <a:ext cx="846707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action</a:t>
            </a:r>
          </a:p>
        </p:txBody>
      </p:sp>
      <p:cxnSp>
        <p:nvCxnSpPr>
          <p:cNvPr id="127" name="AutoShape 30"/>
          <p:cNvCxnSpPr>
            <a:cxnSpLocks noChangeShapeType="1"/>
            <a:stCxn id="24" idx="2"/>
            <a:endCxn id="76" idx="2"/>
          </p:cNvCxnSpPr>
          <p:nvPr/>
        </p:nvCxnSpPr>
        <p:spPr bwMode="auto">
          <a:xfrm rot="5400000" flipH="1" flipV="1">
            <a:off x="7141385" y="3325543"/>
            <a:ext cx="124650" cy="4978807"/>
          </a:xfrm>
          <a:prstGeom prst="bentConnector3">
            <a:avLst>
              <a:gd name="adj1" fmla="val -183394"/>
            </a:avLst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0" name="Text Box 44"/>
          <p:cNvSpPr txBox="1">
            <a:spLocks noChangeArrowheads="1"/>
          </p:cNvSpPr>
          <p:nvPr/>
        </p:nvSpPr>
        <p:spPr bwMode="auto">
          <a:xfrm>
            <a:off x="7094689" y="5867980"/>
            <a:ext cx="483096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do</a:t>
            </a:r>
            <a:endParaRPr lang="zh-CN" altLang="en-US" sz="180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cxnSp>
        <p:nvCxnSpPr>
          <p:cNvPr id="137" name="AutoShape 30"/>
          <p:cNvCxnSpPr>
            <a:cxnSpLocks noChangeShapeType="1"/>
          </p:cNvCxnSpPr>
          <p:nvPr/>
        </p:nvCxnSpPr>
        <p:spPr bwMode="auto">
          <a:xfrm>
            <a:off x="8191966" y="1628800"/>
            <a:ext cx="739036" cy="0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 type="triangle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0" name="Text Box 38"/>
          <p:cNvSpPr txBox="1">
            <a:spLocks noChangeArrowheads="1"/>
          </p:cNvSpPr>
          <p:nvPr/>
        </p:nvSpPr>
        <p:spPr bwMode="auto">
          <a:xfrm>
            <a:off x="8434692" y="1556792"/>
            <a:ext cx="284052" cy="341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>
              <a:buNone/>
            </a:pPr>
            <a:r>
              <a:rPr lang="en-US" altLang="zh-CN" sz="180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0190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500"/>
                            </p:stCondLst>
                            <p:childTnLst>
                              <p:par>
                                <p:cTn id="10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000"/>
                            </p:stCondLst>
                            <p:childTnLst>
                              <p:par>
                                <p:cTn id="16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500"/>
                            </p:stCondLst>
                            <p:childTnLst>
                              <p:par>
                                <p:cTn id="16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500"/>
                            </p:stCondLst>
                            <p:childTnLst>
                              <p:par>
                                <p:cTn id="18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500"/>
                            </p:stCondLst>
                            <p:childTnLst>
                              <p:par>
                                <p:cTn id="19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00"/>
                            </p:stCondLst>
                            <p:childTnLst>
                              <p:par>
                                <p:cTn id="19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500"/>
                            </p:stCondLst>
                            <p:childTnLst>
                              <p:par>
                                <p:cTn id="20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500"/>
                            </p:stCondLst>
                            <p:childTnLst>
                              <p:par>
                                <p:cTn id="2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500"/>
                            </p:stCondLst>
                            <p:childTnLst>
                              <p:par>
                                <p:cTn id="2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utoUpdateAnimBg="0"/>
      <p:bldP spid="11" grpId="0" animBg="1" autoUpdateAnimBg="0"/>
      <p:bldP spid="13" grpId="0" animBg="1" autoUpdateAnimBg="0"/>
      <p:bldP spid="14" grpId="0" animBg="1" autoUpdateAnimBg="0"/>
      <p:bldP spid="17" grpId="0" autoUpdateAnimBg="0"/>
      <p:bldP spid="18" grpId="0" autoUpdateAnimBg="0"/>
      <p:bldP spid="19" grpId="0" autoUpdateAnimBg="0"/>
      <p:bldP spid="21" grpId="0" autoUpdateAnimBg="0"/>
      <p:bldP spid="23" grpId="0" autoUpdateAnimBg="0"/>
      <p:bldP spid="24" grpId="0" animBg="1" autoUpdateAnimBg="0"/>
      <p:bldP spid="26" grpId="0" autoUpdateAnimBg="0"/>
      <p:bldP spid="27" grpId="0" autoUpdateAnimBg="0"/>
      <p:bldP spid="28" grpId="0" autoUpdateAnimBg="0"/>
      <p:bldP spid="29" grpId="0" autoUpdateAnimBg="0"/>
      <p:bldP spid="32" grpId="0" animBg="1" autoUpdateAnimBg="0"/>
      <p:bldP spid="34" grpId="0" autoUpdateAnimBg="0"/>
      <p:bldP spid="36" grpId="0" autoUpdateAnimBg="0"/>
      <p:bldP spid="37" grpId="0" animBg="1" autoUpdateAnimBg="0"/>
      <p:bldP spid="40" grpId="0" autoUpdateAnimBg="0"/>
      <p:bldP spid="41" grpId="0" autoUpdateAnimBg="0"/>
      <p:bldP spid="42" grpId="0" autoUpdateAnimBg="0"/>
      <p:bldP spid="46" grpId="0" animBg="1"/>
      <p:bldP spid="47" grpId="0" autoUpdateAnimBg="0"/>
      <p:bldP spid="50" grpId="0" animBg="1" autoUpdateAnimBg="0"/>
      <p:bldP spid="52" grpId="0" autoUpdateAnimBg="0"/>
      <p:bldP spid="68" grpId="0" autoUpdateAnimBg="0"/>
      <p:bldP spid="70" grpId="0" autoUpdateAnimBg="0"/>
      <p:bldP spid="74" grpId="0" autoUpdateAnimBg="0"/>
      <p:bldP spid="75" grpId="0" autoUpdateAnimBg="0"/>
      <p:bldP spid="76" grpId="0" animBg="1" autoUpdateAnimBg="0"/>
      <p:bldP spid="86" grpId="0" animBg="1" autoUpdateAnimBg="0"/>
      <p:bldP spid="97" grpId="0" autoUpdateAnimBg="0"/>
      <p:bldP spid="101" grpId="0" autoUpdateAnimBg="0"/>
      <p:bldP spid="126" grpId="0" autoUpdateAnimBg="0"/>
      <p:bldP spid="130" grpId="0" autoUpdateAnimBg="0"/>
      <p:bldP spid="140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3-2 </a:t>
            </a:r>
            <a:r>
              <a:rPr lang="zh-CN" altLang="zh-CN" sz="2800" dirty="0"/>
              <a:t>给定文法</a:t>
            </a:r>
            <a:r>
              <a:rPr lang="en-US" altLang="zh-CN" sz="2800" dirty="0"/>
              <a:t>G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zh-CN" altLang="zh-CN" sz="2800" dirty="0"/>
              <a:t>→</a:t>
            </a:r>
            <a:r>
              <a:rPr lang="en-US" altLang="zh-CN" sz="2800" dirty="0"/>
              <a:t>do S or S | do S | S ; S | action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(3)</a:t>
            </a:r>
            <a:r>
              <a:rPr lang="zh-CN" altLang="zh-CN" sz="2800" dirty="0"/>
              <a:t>判断该文法是否是</a:t>
            </a:r>
            <a:r>
              <a:rPr lang="en-US" altLang="zh-CN" sz="2800" dirty="0"/>
              <a:t>SLR(1)</a:t>
            </a:r>
            <a:r>
              <a:rPr lang="zh-CN" altLang="zh-CN" sz="2800" dirty="0"/>
              <a:t>文法。说明理由。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该文法不是</a:t>
            </a:r>
            <a:r>
              <a:rPr lang="en-US" altLang="zh-CN" sz="2800" dirty="0"/>
              <a:t>SLR(1)</a:t>
            </a:r>
            <a:r>
              <a:rPr lang="zh-CN" altLang="en-US" sz="2800" dirty="0"/>
              <a:t>因为：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8</a:t>
            </a:r>
            <a:r>
              <a:rPr lang="zh-CN" altLang="en-US" sz="2800" dirty="0"/>
              <a:t>中存在移进</a:t>
            </a:r>
            <a:r>
              <a:rPr lang="en-US" altLang="zh-CN" sz="2800" dirty="0"/>
              <a:t>-</a:t>
            </a:r>
            <a:r>
              <a:rPr lang="zh-CN" altLang="en-US" sz="2800" dirty="0"/>
              <a:t>归约冲突。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follow(S)={$,or,;}</a:t>
            </a:r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zh-CN" altLang="en-US" sz="2800" dirty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8</a:t>
            </a:r>
            <a:r>
              <a:rPr lang="zh-CN" altLang="en-US" sz="2800" dirty="0"/>
              <a:t>中</a:t>
            </a:r>
            <a:r>
              <a:rPr lang="en-US" altLang="zh-CN" sz="2800" dirty="0"/>
              <a:t>follow(S)</a:t>
            </a:r>
            <a:r>
              <a:rPr lang="en-US" altLang="zh-CN" sz="2800" dirty="0">
                <a:sym typeface="Symbol"/>
              </a:rPr>
              <a:t>{;}</a:t>
            </a:r>
          </a:p>
          <a:p>
            <a:pPr marL="0" indent="0">
              <a:buNone/>
            </a:pPr>
            <a:r>
              <a:rPr lang="zh-CN" altLang="en-US" sz="2800" dirty="0"/>
              <a:t>在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aseline="-25000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zh-CN" altLang="en-US" sz="2800" dirty="0"/>
              <a:t>中</a:t>
            </a:r>
            <a:r>
              <a:rPr lang="en-US" altLang="zh-CN" sz="2800" dirty="0"/>
              <a:t>follow(S)</a:t>
            </a:r>
            <a:r>
              <a:rPr lang="en-US" altLang="zh-CN" sz="2800" dirty="0">
                <a:sym typeface="Symbol"/>
              </a:rPr>
              <a:t>{;, or}</a:t>
            </a:r>
          </a:p>
          <a:p>
            <a:endParaRPr lang="en-US" altLang="zh-CN" sz="2800" dirty="0">
              <a:sym typeface="Symbol"/>
            </a:endParaRPr>
          </a:p>
          <a:p>
            <a:endParaRPr lang="en-US" altLang="zh-CN" sz="2800" dirty="0">
              <a:sym typeface="Symbol"/>
            </a:endParaRPr>
          </a:p>
          <a:p>
            <a:endParaRPr lang="en-US" altLang="zh-CN" sz="2800" dirty="0"/>
          </a:p>
          <a:p>
            <a:pPr lvl="0"/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252296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1">
            <a:extLst>
              <a:ext uri="{FF2B5EF4-FFF2-40B4-BE49-F238E27FC236}">
                <a16:creationId xmlns:a16="http://schemas.microsoft.com/office/drawing/2014/main" id="{110FD2CE-408C-454D-BABE-AFB275A07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31318"/>
            <a:ext cx="8487760" cy="114300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编译环境发展现状</a:t>
            </a:r>
          </a:p>
        </p:txBody>
      </p:sp>
      <p:sp>
        <p:nvSpPr>
          <p:cNvPr id="31" name="灯片编号占位符 2"/>
          <p:cNvSpPr txBox="1">
            <a:spLocks/>
          </p:cNvSpPr>
          <p:nvPr/>
        </p:nvSpPr>
        <p:spPr>
          <a:xfrm>
            <a:off x="10048056" y="6567236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黑体" panose="02010609060101010101" pitchFamily="49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77895892-2E8D-459C-8294-0C99F5E9115E}"/>
              </a:ext>
            </a:extLst>
          </p:cNvPr>
          <p:cNvSpPr/>
          <p:nvPr/>
        </p:nvSpPr>
        <p:spPr>
          <a:xfrm>
            <a:off x="7752183" y="4016122"/>
            <a:ext cx="2664296" cy="614279"/>
          </a:xfrm>
          <a:prstGeom prst="roundRect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通用编译器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77072442-9350-4A6D-9A8D-74C09E958020}"/>
              </a:ext>
            </a:extLst>
          </p:cNvPr>
          <p:cNvSpPr/>
          <p:nvPr/>
        </p:nvSpPr>
        <p:spPr>
          <a:xfrm>
            <a:off x="7752183" y="1556792"/>
            <a:ext cx="2664296" cy="589968"/>
          </a:xfrm>
          <a:prstGeom prst="roundRect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领域特定编译器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88B9C14-D662-4F16-921A-F6662619AA66}"/>
              </a:ext>
            </a:extLst>
          </p:cNvPr>
          <p:cNvSpPr txBox="1"/>
          <p:nvPr/>
        </p:nvSpPr>
        <p:spPr>
          <a:xfrm>
            <a:off x="5359409" y="1820290"/>
            <a:ext cx="9592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……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134DAD-37A9-42F2-9E58-4C54C0766348}"/>
              </a:ext>
            </a:extLst>
          </p:cNvPr>
          <p:cNvGrpSpPr/>
          <p:nvPr/>
        </p:nvGrpSpPr>
        <p:grpSpPr>
          <a:xfrm>
            <a:off x="1055441" y="1412775"/>
            <a:ext cx="5472608" cy="1954828"/>
            <a:chOff x="3805931" y="1469213"/>
            <a:chExt cx="4880869" cy="1576134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701F560E-E707-4D7F-8274-A8431F66BB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72" t="16009" r="8597" b="21199"/>
            <a:stretch/>
          </p:blipFill>
          <p:spPr>
            <a:xfrm>
              <a:off x="3822890" y="1469213"/>
              <a:ext cx="1114581" cy="504452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901E0359-31BA-42ED-ABAA-75A066B5D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985" y="1483281"/>
              <a:ext cx="1114581" cy="476316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7A71FE8B-C98D-4D99-9137-02A73ABDC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3071" y="2239227"/>
              <a:ext cx="834219" cy="742378"/>
            </a:xfrm>
            <a:prstGeom prst="rect">
              <a:avLst/>
            </a:prstGeom>
          </p:spPr>
        </p:pic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2660A16C-6387-43CC-BCF0-F79C5AA52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2241" y="1586821"/>
              <a:ext cx="1453189" cy="269237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9FF85825-5CCC-44EE-9261-498A5D067B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6530" t="17092" r="8421" b="9543"/>
            <a:stretch/>
          </p:blipFill>
          <p:spPr>
            <a:xfrm>
              <a:off x="6732240" y="2365191"/>
              <a:ext cx="1453190" cy="49045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325121B6-1DAF-48C3-8D82-25EAC09ED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6776" y="2372258"/>
              <a:ext cx="1388999" cy="476316"/>
            </a:xfrm>
            <a:prstGeom prst="rect">
              <a:avLst/>
            </a:prstGeom>
          </p:spPr>
        </p:pic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3A40D2C1-545B-4D60-98BF-843A5155C57A}"/>
                </a:ext>
              </a:extLst>
            </p:cNvPr>
            <p:cNvSpPr/>
            <p:nvPr/>
          </p:nvSpPr>
          <p:spPr>
            <a:xfrm>
              <a:off x="3805931" y="1484777"/>
              <a:ext cx="4880869" cy="156057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FFA448E8-B56D-412B-A5DF-5AD4988950CD}"/>
              </a:ext>
            </a:extLst>
          </p:cNvPr>
          <p:cNvGrpSpPr/>
          <p:nvPr/>
        </p:nvGrpSpPr>
        <p:grpSpPr>
          <a:xfrm>
            <a:off x="1059761" y="4016122"/>
            <a:ext cx="5438346" cy="2365206"/>
            <a:chOff x="3810251" y="3686102"/>
            <a:chExt cx="4876549" cy="2406682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21F29B56-ADA6-48F2-AAFD-28D7B13926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5026" y="3850147"/>
              <a:ext cx="830308" cy="990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9A59254-B1DE-445F-AE40-CF9F31DA4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56305" y="4931249"/>
              <a:ext cx="1047750" cy="1047750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93DD165-3E03-40BB-8BBD-5B341D5642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934960" y="4931249"/>
              <a:ext cx="1047750" cy="104775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3802960-FFA9-477A-9C9E-E7C90FA87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34960" y="3821410"/>
              <a:ext cx="1047750" cy="1047750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80922AA-D497-4C4F-AC4C-425D6796D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297400" y="4931249"/>
              <a:ext cx="1047750" cy="104775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442B6B8-9D08-4ACD-97ED-E3F272CE3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297400" y="3821410"/>
              <a:ext cx="1047750" cy="1047750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524C58F-80A8-4F47-9472-EBABAFEB3D62}"/>
                </a:ext>
              </a:extLst>
            </p:cNvPr>
            <p:cNvSpPr txBox="1"/>
            <p:nvPr/>
          </p:nvSpPr>
          <p:spPr>
            <a:xfrm>
              <a:off x="8077200" y="4581128"/>
              <a:ext cx="609600" cy="426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pitchFamily="2" charset="-122"/>
                  <a:cs typeface="+mn-cs"/>
                </a:rPr>
                <a:t>……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矩形: 圆角 48">
              <a:extLst>
                <a:ext uri="{FF2B5EF4-FFF2-40B4-BE49-F238E27FC236}">
                  <a16:creationId xmlns:a16="http://schemas.microsoft.com/office/drawing/2014/main" id="{A0DAE6A9-7B17-44ED-8664-425D52B1D92B}"/>
                </a:ext>
              </a:extLst>
            </p:cNvPr>
            <p:cNvSpPr/>
            <p:nvPr/>
          </p:nvSpPr>
          <p:spPr>
            <a:xfrm>
              <a:off x="3810251" y="3686102"/>
              <a:ext cx="4876549" cy="240668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5" name="箭头: 下 24">
            <a:extLst>
              <a:ext uri="{FF2B5EF4-FFF2-40B4-BE49-F238E27FC236}">
                <a16:creationId xmlns:a16="http://schemas.microsoft.com/office/drawing/2014/main" id="{953CBE09-E70C-4A2A-A4C1-5287693FE64F}"/>
              </a:ext>
            </a:extLst>
          </p:cNvPr>
          <p:cNvSpPr/>
          <p:nvPr/>
        </p:nvSpPr>
        <p:spPr>
          <a:xfrm rot="10800000">
            <a:off x="3523452" y="3470980"/>
            <a:ext cx="501594" cy="442658"/>
          </a:xfrm>
          <a:prstGeom prst="downArrow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90BAFB-1C6D-41C0-BAA7-398366FE3BD0}"/>
              </a:ext>
            </a:extLst>
          </p:cNvPr>
          <p:cNvSpPr txBox="1"/>
          <p:nvPr/>
        </p:nvSpPr>
        <p:spPr>
          <a:xfrm>
            <a:off x="6960095" y="2234003"/>
            <a:ext cx="4513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深度学习：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TVM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XLA</a:t>
            </a:r>
          </a:p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图像处理：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Halide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Taichi</a:t>
            </a:r>
          </a:p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硬件构造：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Chisel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SpinalHDL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D03D26-042F-4506-8423-DB71A8E42D47}"/>
              </a:ext>
            </a:extLst>
          </p:cNvPr>
          <p:cNvSpPr/>
          <p:nvPr/>
        </p:nvSpPr>
        <p:spPr>
          <a:xfrm>
            <a:off x="6986491" y="4710327"/>
            <a:ext cx="45137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GCC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：支持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C++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等编程语言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733F35-AE63-47DF-9FA1-B26615EF8ED3}"/>
              </a:ext>
            </a:extLst>
          </p:cNvPr>
          <p:cNvSpPr/>
          <p:nvPr/>
        </p:nvSpPr>
        <p:spPr>
          <a:xfrm>
            <a:off x="6986490" y="5301208"/>
            <a:ext cx="47261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LLVM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：支持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C++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Swif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，</a:t>
            </a: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Rust</a:t>
            </a:r>
            <a:r>
              <a: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微软雅黑"/>
              </a:rPr>
              <a:t>等语言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/>
              <a:cs typeface="微软雅黑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ED05BAB-7227-488E-9FB7-8C7CA0A20AC2}"/>
              </a:ext>
            </a:extLst>
          </p:cNvPr>
          <p:cNvSpPr/>
          <p:nvPr/>
        </p:nvSpPr>
        <p:spPr>
          <a:xfrm>
            <a:off x="6816080" y="1430223"/>
            <a:ext cx="4513705" cy="4951105"/>
          </a:xfrm>
          <a:prstGeom prst="roundRect">
            <a:avLst/>
          </a:prstGeom>
          <a:noFill/>
          <a:ln>
            <a:solidFill>
              <a:srgbClr val="D253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箭头: 下 31">
            <a:extLst>
              <a:ext uri="{FF2B5EF4-FFF2-40B4-BE49-F238E27FC236}">
                <a16:creationId xmlns:a16="http://schemas.microsoft.com/office/drawing/2014/main" id="{5DF31027-C679-4264-85A5-0799706C8EC7}"/>
              </a:ext>
            </a:extLst>
          </p:cNvPr>
          <p:cNvSpPr/>
          <p:nvPr/>
        </p:nvSpPr>
        <p:spPr>
          <a:xfrm rot="10800000">
            <a:off x="8833534" y="3470980"/>
            <a:ext cx="501594" cy="442658"/>
          </a:xfrm>
          <a:prstGeom prst="downArrow">
            <a:avLst/>
          </a:prstGeom>
          <a:solidFill>
            <a:srgbClr val="D2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7657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3-3 </a:t>
            </a:r>
            <a:r>
              <a:rPr lang="zh-CN" altLang="zh-CN" sz="2800" dirty="0"/>
              <a:t>考虑如下上下文无关文法，终结符集合为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  T={</a:t>
            </a:r>
            <a:r>
              <a:rPr lang="en-US" altLang="zh-CN" sz="2800" dirty="0" err="1"/>
              <a:t>stmt</a:t>
            </a:r>
            <a:r>
              <a:rPr lang="en-US" altLang="zh-CN" sz="2800" dirty="0"/>
              <a:t>, {, }, ;}</a:t>
            </a:r>
            <a:r>
              <a:rPr lang="zh-CN" altLang="zh-CN" sz="2800" dirty="0"/>
              <a:t>。</a:t>
            </a:r>
            <a:endParaRPr lang="en-US" altLang="zh-CN" sz="2800" dirty="0"/>
          </a:p>
          <a:p>
            <a:pPr>
              <a:spcBef>
                <a:spcPts val="672"/>
              </a:spcBef>
              <a:buNone/>
            </a:pP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sz="2800" dirty="0" err="1">
                <a:solidFill>
                  <a:srgbClr val="C00000"/>
                </a:solidFill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| {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</a:p>
          <a:p>
            <a:pPr>
              <a:spcBef>
                <a:spcPts val="672"/>
              </a:spcBef>
              <a:buNone/>
            </a:pP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} |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} |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S </a:t>
            </a:r>
            <a:r>
              <a:rPr lang="en-US" altLang="zh-CN" sz="2800" dirty="0">
                <a:solidFill>
                  <a:srgbClr val="C00000"/>
                </a:solidFill>
                <a:cs typeface="Times New Roman" panose="02020603050405020304" pitchFamily="18" charset="0"/>
              </a:rPr>
              <a:t>; </a:t>
            </a:r>
            <a:r>
              <a:rPr lang="en-US" altLang="zh-CN" sz="2800" i="1" dirty="0">
                <a:solidFill>
                  <a:srgbClr val="C00000"/>
                </a:solidFill>
                <a:cs typeface="Times New Roman" panose="02020603050405020304" pitchFamily="18" charset="0"/>
              </a:rPr>
              <a:t>B</a:t>
            </a:r>
            <a:endParaRPr lang="zh-CN" altLang="en-US" sz="2800" i="1" dirty="0">
              <a:solidFill>
                <a:srgbClr val="C00000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1</a:t>
            </a:r>
            <a:r>
              <a:rPr lang="zh-CN" altLang="zh-CN" sz="2800" dirty="0"/>
              <a:t>）使用该文法的</a:t>
            </a:r>
            <a:r>
              <a:rPr lang="en-US" altLang="zh-CN" sz="2800" dirty="0"/>
              <a:t>LR(0)</a:t>
            </a:r>
            <a:r>
              <a:rPr lang="zh-CN" altLang="zh-CN" sz="2800" dirty="0"/>
              <a:t>项目集构造该文法的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2</a:t>
            </a:r>
            <a:r>
              <a:rPr lang="zh-CN" altLang="zh-CN" sz="2800" dirty="0"/>
              <a:t>）使用该文法构造</a:t>
            </a:r>
            <a:r>
              <a:rPr lang="en-US" altLang="zh-CN" sz="2800" dirty="0"/>
              <a:t>SLR</a:t>
            </a:r>
            <a:r>
              <a:rPr lang="zh-CN" altLang="zh-CN" sz="2800" dirty="0"/>
              <a:t>移进归约分析表。</a:t>
            </a:r>
          </a:p>
          <a:p>
            <a:pPr marL="0" indent="0">
              <a:buNone/>
            </a:pPr>
            <a:r>
              <a:rPr lang="zh-CN" altLang="zh-CN" sz="2800" dirty="0"/>
              <a:t>（</a:t>
            </a:r>
            <a:r>
              <a:rPr lang="en-US" altLang="zh-CN" sz="2800" dirty="0"/>
              <a:t>3</a:t>
            </a:r>
            <a:r>
              <a:rPr lang="zh-CN" altLang="zh-CN" sz="2800" dirty="0"/>
              <a:t>）判断该</a:t>
            </a:r>
            <a:r>
              <a:rPr lang="zh-CN" altLang="zh-CN" sz="2800" b="1" dirty="0"/>
              <a:t>文法</a:t>
            </a:r>
            <a:r>
              <a:rPr lang="zh-CN" altLang="zh-CN" sz="2800" dirty="0"/>
              <a:t>是否是</a:t>
            </a:r>
            <a:r>
              <a:rPr lang="en-US" altLang="zh-CN" sz="2800" dirty="0"/>
              <a:t>SLR</a:t>
            </a:r>
            <a:r>
              <a:rPr lang="zh-CN" altLang="zh-CN" sz="2800" dirty="0"/>
              <a:t>文法？</a:t>
            </a:r>
            <a:endParaRPr lang="zh-CN" altLang="en-US" sz="28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20</a:t>
            </a:fld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 bwMode="auto">
          <a:xfrm>
            <a:off x="2999656" y="4706443"/>
            <a:ext cx="1883849" cy="1458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P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 </a:t>
            </a:r>
            <a:r>
              <a:rPr lang="en-US" altLang="zh-CN" sz="2400" b="0" dirty="0" err="1">
                <a:latin typeface="Comic Sans MS" panose="030F0702030302020204" pitchFamily="66" charset="0"/>
                <a:ea typeface="楷体" pitchFamily="49" charset="-122"/>
              </a:rPr>
              <a:t>stmt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{ 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B</a:t>
            </a:r>
            <a:endParaRPr lang="zh-CN" altLang="en-US" sz="2400" b="0" i="1" dirty="0">
              <a:latin typeface="Comic Sans MS" panose="030F0702030302020204" pitchFamily="66" charset="0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046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21</a:t>
            </a:fld>
            <a:endParaRPr lang="en-US" altLang="zh-CN" dirty="0"/>
          </a:p>
        </p:txBody>
      </p:sp>
      <p:sp>
        <p:nvSpPr>
          <p:cNvPr id="9" name="Line 12">
            <a:extLst>
              <a:ext uri="{FF2B5EF4-FFF2-40B4-BE49-F238E27FC236}">
                <a16:creationId xmlns:a16="http://schemas.microsoft.com/office/drawing/2014/main" id="{9FDABAB7-23BF-433A-BAAC-377738C14D4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5760" y="5191622"/>
            <a:ext cx="73273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Line 40">
            <a:extLst>
              <a:ext uri="{FF2B5EF4-FFF2-40B4-BE49-F238E27FC236}">
                <a16:creationId xmlns:a16="http://schemas.microsoft.com/office/drawing/2014/main" id="{58060793-FE1B-4925-BABD-0FABF9AD4C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096000" y="5162915"/>
            <a:ext cx="1081130" cy="1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Freeform 2">
            <a:extLst>
              <a:ext uri="{FF2B5EF4-FFF2-40B4-BE49-F238E27FC236}">
                <a16:creationId xmlns:a16="http://schemas.microsoft.com/office/drawing/2014/main" id="{CCAACC3E-D0B4-4840-AB8D-84246106B8EE}"/>
              </a:ext>
            </a:extLst>
          </p:cNvPr>
          <p:cNvSpPr>
            <a:spLocks/>
          </p:cNvSpPr>
          <p:nvPr/>
        </p:nvSpPr>
        <p:spPr bwMode="auto">
          <a:xfrm rot="17381220" flipV="1">
            <a:off x="1947337" y="4269577"/>
            <a:ext cx="488963" cy="590770"/>
          </a:xfrm>
          <a:custGeom>
            <a:avLst/>
            <a:gdLst>
              <a:gd name="T0" fmla="*/ 120 w 312"/>
              <a:gd name="T1" fmla="*/ 0 h 312"/>
              <a:gd name="T2" fmla="*/ 24 w 312"/>
              <a:gd name="T3" fmla="*/ 192 h 312"/>
              <a:gd name="T4" fmla="*/ 264 w 312"/>
              <a:gd name="T5" fmla="*/ 288 h 312"/>
              <a:gd name="T6" fmla="*/ 312 w 312"/>
              <a:gd name="T7" fmla="*/ 48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2" h="312">
                <a:moveTo>
                  <a:pt x="120" y="0"/>
                </a:moveTo>
                <a:cubicBezTo>
                  <a:pt x="60" y="72"/>
                  <a:pt x="0" y="144"/>
                  <a:pt x="24" y="192"/>
                </a:cubicBezTo>
                <a:cubicBezTo>
                  <a:pt x="48" y="240"/>
                  <a:pt x="216" y="312"/>
                  <a:pt x="264" y="288"/>
                </a:cubicBezTo>
                <a:cubicBezTo>
                  <a:pt x="312" y="264"/>
                  <a:pt x="312" y="156"/>
                  <a:pt x="312" y="48"/>
                </a:cubicBezTo>
              </a:path>
            </a:pathLst>
          </a:custGeom>
          <a:noFill/>
          <a:ln w="38100" cmpd="sng">
            <a:solidFill>
              <a:srgbClr val="0033CC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Box 8">
            <a:extLst>
              <a:ext uri="{FF2B5EF4-FFF2-40B4-BE49-F238E27FC236}">
                <a16:creationId xmlns:a16="http://schemas.microsoft.com/office/drawing/2014/main" id="{D79D9286-C0BC-491A-A48C-2B646911C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3239" y="1874547"/>
            <a:ext cx="1620000" cy="1200329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</a:rPr>
              <a:t>P'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  P</a:t>
            </a: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P   S</a:t>
            </a: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13" name="Text Box 9">
            <a:extLst>
              <a:ext uri="{FF2B5EF4-FFF2-40B4-BE49-F238E27FC236}">
                <a16:creationId xmlns:a16="http://schemas.microsoft.com/office/drawing/2014/main" id="{EEB132CB-1F0F-46DD-8170-248CC19E46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3239" y="3624809"/>
            <a:ext cx="1620000" cy="16158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{ 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} 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 ;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14" name="Text Box 10">
            <a:extLst>
              <a:ext uri="{FF2B5EF4-FFF2-40B4-BE49-F238E27FC236}">
                <a16:creationId xmlns:a16="http://schemas.microsoft.com/office/drawing/2014/main" id="{EF936B1E-A46A-40E4-A14F-88FECD52A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2" y="2537635"/>
            <a:ext cx="1463862" cy="369332"/>
          </a:xfrm>
          <a:prstGeom prst="rect">
            <a:avLst/>
          </a:prstGeom>
          <a:solidFill>
            <a:srgbClr val="FFFFCC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 </a:t>
            </a:r>
          </a:p>
        </p:txBody>
      </p:sp>
      <p:sp>
        <p:nvSpPr>
          <p:cNvPr id="15" name="Text Box 11">
            <a:extLst>
              <a:ext uri="{FF2B5EF4-FFF2-40B4-BE49-F238E27FC236}">
                <a16:creationId xmlns:a16="http://schemas.microsoft.com/office/drawing/2014/main" id="{31A3C691-7515-40CE-AFD1-7E05F6BDD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3" y="1839334"/>
            <a:ext cx="936475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P S </a:t>
            </a:r>
          </a:p>
        </p:txBody>
      </p:sp>
      <p:sp>
        <p:nvSpPr>
          <p:cNvPr id="16" name="Line 12">
            <a:extLst>
              <a:ext uri="{FF2B5EF4-FFF2-40B4-BE49-F238E27FC236}">
                <a16:creationId xmlns:a16="http://schemas.microsoft.com/office/drawing/2014/main" id="{02878BA7-492B-45DD-A0D8-D30C10F85A57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8895" y="1978199"/>
            <a:ext cx="73273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Line 13">
            <a:extLst>
              <a:ext uri="{FF2B5EF4-FFF2-40B4-BE49-F238E27FC236}">
                <a16:creationId xmlns:a16="http://schemas.microsoft.com/office/drawing/2014/main" id="{F07C9617-5FEF-40BD-AF36-67D3545098E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5213" y="2756034"/>
            <a:ext cx="753744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Box 14">
            <a:extLst>
              <a:ext uri="{FF2B5EF4-FFF2-40B4-BE49-F238E27FC236}">
                <a16:creationId xmlns:a16="http://schemas.microsoft.com/office/drawing/2014/main" id="{60553930-E6F2-4E3E-8583-5F42D1E8D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192939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0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19" name="Text Box 16">
            <a:extLst>
              <a:ext uri="{FF2B5EF4-FFF2-40B4-BE49-F238E27FC236}">
                <a16:creationId xmlns:a16="http://schemas.microsoft.com/office/drawing/2014/main" id="{AD358A66-8CF0-41E6-9760-CBEF8A6AA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9192" y="1536284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2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0" name="Text Box 18">
            <a:extLst>
              <a:ext uri="{FF2B5EF4-FFF2-40B4-BE49-F238E27FC236}">
                <a16:creationId xmlns:a16="http://schemas.microsoft.com/office/drawing/2014/main" id="{C3D97B51-8478-4E6D-8F53-2EF093940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5755136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>
                <a:solidFill>
                  <a:srgbClr val="FF0000"/>
                </a:solidFill>
                <a:latin typeface="Comic Sans MS" pitchFamily="66" charset="0"/>
              </a:rPr>
              <a:t>5</a:t>
            </a:r>
            <a:endParaRPr lang="en-US" altLang="zh-CN" sz="1800" b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1" name="Text Box 19">
            <a:extLst>
              <a:ext uri="{FF2B5EF4-FFF2-40B4-BE49-F238E27FC236}">
                <a16:creationId xmlns:a16="http://schemas.microsoft.com/office/drawing/2014/main" id="{FE2F084C-3310-46AC-B959-CA194180E2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530" y="5825904"/>
            <a:ext cx="1253869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 { B </a:t>
            </a:r>
          </a:p>
        </p:txBody>
      </p:sp>
      <p:sp>
        <p:nvSpPr>
          <p:cNvPr id="22" name="Text Box 20">
            <a:extLst>
              <a:ext uri="{FF2B5EF4-FFF2-40B4-BE49-F238E27FC236}">
                <a16:creationId xmlns:a16="http://schemas.microsoft.com/office/drawing/2014/main" id="{43210E11-D21D-4BFF-BAF7-74EA5ABC9F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1992" y="223936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3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3" name="Line 22">
            <a:extLst>
              <a:ext uri="{FF2B5EF4-FFF2-40B4-BE49-F238E27FC236}">
                <a16:creationId xmlns:a16="http://schemas.microsoft.com/office/drawing/2014/main" id="{8EDB41A6-4B7A-4EED-B91E-534F5B0DEA08}"/>
              </a:ext>
            </a:extLst>
          </p:cNvPr>
          <p:cNvSpPr>
            <a:spLocks noChangeShapeType="1"/>
          </p:cNvSpPr>
          <p:nvPr/>
        </p:nvSpPr>
        <p:spPr bwMode="auto">
          <a:xfrm>
            <a:off x="3973586" y="3800486"/>
            <a:ext cx="659460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 Box 23">
            <a:extLst>
              <a:ext uri="{FF2B5EF4-FFF2-40B4-BE49-F238E27FC236}">
                <a16:creationId xmlns:a16="http://schemas.microsoft.com/office/drawing/2014/main" id="{9A5C2970-1309-45DB-B010-734BEA506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3471479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4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25" name="Text Box 24">
            <a:extLst>
              <a:ext uri="{FF2B5EF4-FFF2-40B4-BE49-F238E27FC236}">
                <a16:creationId xmlns:a16="http://schemas.microsoft.com/office/drawing/2014/main" id="{824D4B03-63A7-48B3-9A15-ADCB159409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8715" y="1631039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26" name="Text Box 25">
            <a:extLst>
              <a:ext uri="{FF2B5EF4-FFF2-40B4-BE49-F238E27FC236}">
                <a16:creationId xmlns:a16="http://schemas.microsoft.com/office/drawing/2014/main" id="{74E557CE-52B8-4844-B029-DE63EE3B4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1645" y="2387036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27" name="Text Box 26">
            <a:extLst>
              <a:ext uri="{FF2B5EF4-FFF2-40B4-BE49-F238E27FC236}">
                <a16:creationId xmlns:a16="http://schemas.microsoft.com/office/drawing/2014/main" id="{BBABC557-57EA-46FE-9C6C-6367F86F1A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3131" y="3425647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28" name="Text Box 27">
            <a:extLst>
              <a:ext uri="{FF2B5EF4-FFF2-40B4-BE49-F238E27FC236}">
                <a16:creationId xmlns:a16="http://schemas.microsoft.com/office/drawing/2014/main" id="{4CDEA9BC-A1E1-4615-B2AA-6E3030207F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002" y="3138784"/>
            <a:ext cx="26962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</a:p>
        </p:txBody>
      </p:sp>
      <p:cxnSp>
        <p:nvCxnSpPr>
          <p:cNvPr id="29" name="AutoShape 30">
            <a:extLst>
              <a:ext uri="{FF2B5EF4-FFF2-40B4-BE49-F238E27FC236}">
                <a16:creationId xmlns:a16="http://schemas.microsoft.com/office/drawing/2014/main" id="{65DEC981-0BD9-4B0E-A38D-821BC4113999}"/>
              </a:ext>
            </a:extLst>
          </p:cNvPr>
          <p:cNvCxnSpPr>
            <a:cxnSpLocks noChangeShapeType="1"/>
            <a:stCxn id="45" idx="1"/>
            <a:endCxn id="13" idx="3"/>
          </p:cNvCxnSpPr>
          <p:nvPr/>
        </p:nvCxnSpPr>
        <p:spPr bwMode="auto">
          <a:xfrm flipH="1">
            <a:off x="4083240" y="4418872"/>
            <a:ext cx="2915521" cy="13851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Text Box 31">
            <a:extLst>
              <a:ext uri="{FF2B5EF4-FFF2-40B4-BE49-F238E27FC236}">
                <a16:creationId xmlns:a16="http://schemas.microsoft.com/office/drawing/2014/main" id="{82820F24-8E29-4E91-8166-D3076F5822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6163" y="3273203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6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1" name="Text Box 32">
            <a:extLst>
              <a:ext uri="{FF2B5EF4-FFF2-40B4-BE49-F238E27FC236}">
                <a16:creationId xmlns:a16="http://schemas.microsoft.com/office/drawing/2014/main" id="{481F872B-B179-442E-A265-C57F713CD0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5146" y="460901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;</a:t>
            </a:r>
          </a:p>
        </p:txBody>
      </p:sp>
      <p:sp>
        <p:nvSpPr>
          <p:cNvPr id="32" name="Text Box 39">
            <a:extLst>
              <a:ext uri="{FF2B5EF4-FFF2-40B4-BE49-F238E27FC236}">
                <a16:creationId xmlns:a16="http://schemas.microsoft.com/office/drawing/2014/main" id="{E6AA0BB4-1BEA-4D34-9070-F21B6AA514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4461" y="589200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8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3" name="Line 40">
            <a:extLst>
              <a:ext uri="{FF2B5EF4-FFF2-40B4-BE49-F238E27FC236}">
                <a16:creationId xmlns:a16="http://schemas.microsoft.com/office/drawing/2014/main" id="{7285825E-EC6D-4815-BE94-F15ACE5A20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60094" y="3818638"/>
            <a:ext cx="1252736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Line 43">
            <a:extLst>
              <a:ext uri="{FF2B5EF4-FFF2-40B4-BE49-F238E27FC236}">
                <a16:creationId xmlns:a16="http://schemas.microsoft.com/office/drawing/2014/main" id="{E73C2A7F-E021-4D40-A672-4B2E7AEB238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99600" y="2799954"/>
            <a:ext cx="955657" cy="879819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Line 46">
            <a:extLst>
              <a:ext uri="{FF2B5EF4-FFF2-40B4-BE49-F238E27FC236}">
                <a16:creationId xmlns:a16="http://schemas.microsoft.com/office/drawing/2014/main" id="{6DE3A236-8A45-4D05-A038-56A41A6F665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65336" y="4978199"/>
            <a:ext cx="1025827" cy="0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Text Box 47">
            <a:extLst>
              <a:ext uri="{FF2B5EF4-FFF2-40B4-BE49-F238E27FC236}">
                <a16:creationId xmlns:a16="http://schemas.microsoft.com/office/drawing/2014/main" id="{96626D62-7B49-4C2B-86F3-7F59EC3FC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3" y="3604985"/>
            <a:ext cx="1024639" cy="369332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}  </a:t>
            </a:r>
          </a:p>
        </p:txBody>
      </p:sp>
      <p:sp>
        <p:nvSpPr>
          <p:cNvPr id="37" name="Text Box 49">
            <a:extLst>
              <a:ext uri="{FF2B5EF4-FFF2-40B4-BE49-F238E27FC236}">
                <a16:creationId xmlns:a16="http://schemas.microsoft.com/office/drawing/2014/main" id="{83BE0116-C0A9-47F3-A26D-A03E2B3F05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1906" y="4549887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7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8" name="Text Box 50">
            <a:extLst>
              <a:ext uri="{FF2B5EF4-FFF2-40B4-BE49-F238E27FC236}">
                <a16:creationId xmlns:a16="http://schemas.microsoft.com/office/drawing/2014/main" id="{06D89F83-A11D-43EF-A66B-54CA1C0A4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7780" y="3284984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9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39" name="Text Box 11">
            <a:extLst>
              <a:ext uri="{FF2B5EF4-FFF2-40B4-BE49-F238E27FC236}">
                <a16:creationId xmlns:a16="http://schemas.microsoft.com/office/drawing/2014/main" id="{AB7ABB8C-FA42-417D-BF5C-A8F1C4DBC6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135" y="990492"/>
            <a:ext cx="986167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</a:rPr>
              <a:t>P'</a:t>
            </a: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 P </a:t>
            </a:r>
          </a:p>
        </p:txBody>
      </p:sp>
      <p:sp>
        <p:nvSpPr>
          <p:cNvPr id="40" name="Text Box 15">
            <a:extLst>
              <a:ext uri="{FF2B5EF4-FFF2-40B4-BE49-F238E27FC236}">
                <a16:creationId xmlns:a16="http://schemas.microsoft.com/office/drawing/2014/main" id="{0C246EDB-C9DE-45F1-8FE4-773DCA2B47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8960" y="990492"/>
            <a:ext cx="4058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1" name="Text Box 24">
            <a:extLst>
              <a:ext uri="{FF2B5EF4-FFF2-40B4-BE49-F238E27FC236}">
                <a16:creationId xmlns:a16="http://schemas.microsoft.com/office/drawing/2014/main" id="{7EACC5ED-1C36-4C1C-B042-5661B1DDC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327" y="1443490"/>
            <a:ext cx="30489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P</a:t>
            </a:r>
          </a:p>
        </p:txBody>
      </p:sp>
      <p:sp>
        <p:nvSpPr>
          <p:cNvPr id="42" name="Text Box 24">
            <a:extLst>
              <a:ext uri="{FF2B5EF4-FFF2-40B4-BE49-F238E27FC236}">
                <a16:creationId xmlns:a16="http://schemas.microsoft.com/office/drawing/2014/main" id="{E3CB6AE3-69D4-47B4-A1D3-CB6DFFD970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3834" y="5157192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43" name="Text Box 9">
            <a:extLst>
              <a:ext uri="{FF2B5EF4-FFF2-40B4-BE49-F238E27FC236}">
                <a16:creationId xmlns:a16="http://schemas.microsoft.com/office/drawing/2014/main" id="{4B753DD6-86F0-46C6-AA04-65046AF850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52002" y="4782285"/>
            <a:ext cx="1479648" cy="590931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 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 ; B</a:t>
            </a:r>
          </a:p>
        </p:txBody>
      </p:sp>
      <p:sp>
        <p:nvSpPr>
          <p:cNvPr id="44" name="Text Box 19">
            <a:extLst>
              <a:ext uri="{FF2B5EF4-FFF2-40B4-BE49-F238E27FC236}">
                <a16:creationId xmlns:a16="http://schemas.microsoft.com/office/drawing/2014/main" id="{59CB5FE0-A69B-4E8E-A45E-60B8AF114C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4755" y="5948264"/>
            <a:ext cx="1184940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} </a:t>
            </a:r>
          </a:p>
        </p:txBody>
      </p:sp>
      <p:sp>
        <p:nvSpPr>
          <p:cNvPr id="45" name="Text Box 9">
            <a:extLst>
              <a:ext uri="{FF2B5EF4-FFF2-40B4-BE49-F238E27FC236}">
                <a16:creationId xmlns:a16="http://schemas.microsoft.com/office/drawing/2014/main" id="{0E8A02AD-7804-4E38-88D5-A1FF607F2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8760" y="3624808"/>
            <a:ext cx="1811084" cy="1588127"/>
          </a:xfrm>
          <a:prstGeom prst="rect">
            <a:avLst/>
          </a:prstGeom>
          <a:solidFill>
            <a:schemeClr val="bg1"/>
          </a:solidFill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S ; 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} 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S}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  S ; B</a:t>
            </a: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</a:t>
            </a:r>
            <a:r>
              <a:rPr lang="en-US" altLang="zh-CN" sz="1800" b="0" dirty="0" err="1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stmt</a:t>
            </a:r>
            <a:endParaRPr lang="en-US" altLang="zh-CN" sz="1800" b="0" dirty="0">
              <a:solidFill>
                <a:schemeClr val="tx1"/>
              </a:solidFill>
              <a:latin typeface="Comic Sans MS" pitchFamily="66" charset="0"/>
              <a:sym typeface="Symbol" pitchFamily="18" charset="2"/>
            </a:endParaRPr>
          </a:p>
          <a:p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S   {B</a:t>
            </a:r>
          </a:p>
        </p:txBody>
      </p:sp>
      <p:sp>
        <p:nvSpPr>
          <p:cNvPr id="46" name="Text Box 39">
            <a:extLst>
              <a:ext uri="{FF2B5EF4-FFF2-40B4-BE49-F238E27FC236}">
                <a16:creationId xmlns:a16="http://schemas.microsoft.com/office/drawing/2014/main" id="{65884759-5651-4D33-B0B6-61C05377DF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1723" y="5707341"/>
            <a:ext cx="5004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FF0000"/>
                </a:solidFill>
                <a:latin typeface="Comic Sans MS" pitchFamily="66" charset="0"/>
              </a:rPr>
              <a:t>I</a:t>
            </a:r>
            <a:r>
              <a:rPr lang="en-US" altLang="zh-CN" sz="1800" baseline="-25000" dirty="0">
                <a:solidFill>
                  <a:srgbClr val="FF0000"/>
                </a:solidFill>
                <a:latin typeface="Comic Sans MS" pitchFamily="66" charset="0"/>
              </a:rPr>
              <a:t>10</a:t>
            </a:r>
            <a:endParaRPr lang="en-US" altLang="zh-CN" sz="1800" b="0" dirty="0">
              <a:solidFill>
                <a:srgbClr val="FF0000"/>
              </a:solidFill>
              <a:latin typeface="Comic Sans MS" pitchFamily="66" charset="0"/>
            </a:endParaRPr>
          </a:p>
        </p:txBody>
      </p:sp>
      <p:sp>
        <p:nvSpPr>
          <p:cNvPr id="47" name="Text Box 19">
            <a:extLst>
              <a:ext uri="{FF2B5EF4-FFF2-40B4-BE49-F238E27FC236}">
                <a16:creationId xmlns:a16="http://schemas.microsoft.com/office/drawing/2014/main" id="{CB847F14-EFE4-4044-BC7B-D10376021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9456" y="5795972"/>
            <a:ext cx="1383712" cy="369332"/>
          </a:xfrm>
          <a:prstGeom prst="rect">
            <a:avLst/>
          </a:prstGeom>
          <a:noFill/>
          <a:ln w="9525">
            <a:solidFill>
              <a:srgbClr val="0033CC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chemeClr val="tx1"/>
                </a:solidFill>
                <a:latin typeface="Comic Sans MS" pitchFamily="66" charset="0"/>
                <a:sym typeface="Symbol" pitchFamily="18" charset="2"/>
              </a:rPr>
              <a:t>B  S ; B </a:t>
            </a:r>
          </a:p>
        </p:txBody>
      </p:sp>
      <p:sp>
        <p:nvSpPr>
          <p:cNvPr id="48" name="Text Box 26">
            <a:extLst>
              <a:ext uri="{FF2B5EF4-FFF2-40B4-BE49-F238E27FC236}">
                <a16:creationId xmlns:a16="http://schemas.microsoft.com/office/drawing/2014/main" id="{A7733080-D0F4-437F-80C7-F758A19626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6713" y="557893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49" name="Text Box 26">
            <a:extLst>
              <a:ext uri="{FF2B5EF4-FFF2-40B4-BE49-F238E27FC236}">
                <a16:creationId xmlns:a16="http://schemas.microsoft.com/office/drawing/2014/main" id="{5294DD79-421C-4315-9266-E9561DBAD1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4594" y="5373216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B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0" name="Text Box 26">
            <a:extLst>
              <a:ext uri="{FF2B5EF4-FFF2-40B4-BE49-F238E27FC236}">
                <a16:creationId xmlns:a16="http://schemas.microsoft.com/office/drawing/2014/main" id="{705D6D7E-EA17-4FE9-9F89-3EFC23C17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8718" y="5456572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B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1" name="Text Box 26">
            <a:extLst>
              <a:ext uri="{FF2B5EF4-FFF2-40B4-BE49-F238E27FC236}">
                <a16:creationId xmlns:a16="http://schemas.microsoft.com/office/drawing/2014/main" id="{E65C0EF1-9C26-4B0A-8651-97D0087C1B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3066" y="3455114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}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2" name="Text Box 24">
            <a:extLst>
              <a:ext uri="{FF2B5EF4-FFF2-40B4-BE49-F238E27FC236}">
                <a16:creationId xmlns:a16="http://schemas.microsoft.com/office/drawing/2014/main" id="{8BA7A788-3077-45BB-83EF-374FF4A1A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6506" y="4889446"/>
            <a:ext cx="344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S</a:t>
            </a:r>
          </a:p>
        </p:txBody>
      </p:sp>
      <p:sp>
        <p:nvSpPr>
          <p:cNvPr id="53" name="Text Box 25">
            <a:extLst>
              <a:ext uri="{FF2B5EF4-FFF2-40B4-BE49-F238E27FC236}">
                <a16:creationId xmlns:a16="http://schemas.microsoft.com/office/drawing/2014/main" id="{CA63E2A8-7E16-45DD-A2A2-49E30E856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5035" y="2908288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54" name="Text Box 27">
            <a:extLst>
              <a:ext uri="{FF2B5EF4-FFF2-40B4-BE49-F238E27FC236}">
                <a16:creationId xmlns:a16="http://schemas.microsoft.com/office/drawing/2014/main" id="{FD0B2FB9-F08E-48E3-99B1-6126ED102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2662" y="4040421"/>
            <a:ext cx="26962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</a:p>
        </p:txBody>
      </p:sp>
      <p:cxnSp>
        <p:nvCxnSpPr>
          <p:cNvPr id="55" name="AutoShape 30">
            <a:extLst>
              <a:ext uri="{FF2B5EF4-FFF2-40B4-BE49-F238E27FC236}">
                <a16:creationId xmlns:a16="http://schemas.microsoft.com/office/drawing/2014/main" id="{563F1ECD-3794-4333-AA84-5E4F19DFFBF3}"/>
              </a:ext>
            </a:extLst>
          </p:cNvPr>
          <p:cNvCxnSpPr>
            <a:cxnSpLocks noChangeShapeType="1"/>
            <a:stCxn id="45" idx="2"/>
            <a:endCxn id="47" idx="0"/>
          </p:cNvCxnSpPr>
          <p:nvPr/>
        </p:nvCxnSpPr>
        <p:spPr bwMode="auto">
          <a:xfrm>
            <a:off x="7904302" y="5212935"/>
            <a:ext cx="17010" cy="583037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AutoShape 30">
            <a:extLst>
              <a:ext uri="{FF2B5EF4-FFF2-40B4-BE49-F238E27FC236}">
                <a16:creationId xmlns:a16="http://schemas.microsoft.com/office/drawing/2014/main" id="{AA4D1F45-6914-476A-8463-E6FC41126B25}"/>
              </a:ext>
            </a:extLst>
          </p:cNvPr>
          <p:cNvCxnSpPr>
            <a:cxnSpLocks noChangeShapeType="1"/>
            <a:stCxn id="43" idx="2"/>
            <a:endCxn id="44" idx="0"/>
          </p:cNvCxnSpPr>
          <p:nvPr/>
        </p:nvCxnSpPr>
        <p:spPr bwMode="auto">
          <a:xfrm flipH="1">
            <a:off x="5367225" y="5373216"/>
            <a:ext cx="24601" cy="57504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AutoShape 30">
            <a:extLst>
              <a:ext uri="{FF2B5EF4-FFF2-40B4-BE49-F238E27FC236}">
                <a16:creationId xmlns:a16="http://schemas.microsoft.com/office/drawing/2014/main" id="{177F9D10-FC3E-4FFC-9481-A4AA882CDFD6}"/>
              </a:ext>
            </a:extLst>
          </p:cNvPr>
          <p:cNvCxnSpPr>
            <a:cxnSpLocks noChangeShapeType="1"/>
            <a:stCxn id="13" idx="2"/>
            <a:endCxn id="21" idx="0"/>
          </p:cNvCxnSpPr>
          <p:nvPr/>
        </p:nvCxnSpPr>
        <p:spPr bwMode="auto">
          <a:xfrm>
            <a:off x="3273239" y="5240636"/>
            <a:ext cx="1226" cy="585268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AutoShape 30">
            <a:extLst>
              <a:ext uri="{FF2B5EF4-FFF2-40B4-BE49-F238E27FC236}">
                <a16:creationId xmlns:a16="http://schemas.microsoft.com/office/drawing/2014/main" id="{B24F92FA-9FA3-42EC-A904-07B9D7FEF711}"/>
              </a:ext>
            </a:extLst>
          </p:cNvPr>
          <p:cNvCxnSpPr>
            <a:cxnSpLocks noChangeShapeType="1"/>
            <a:stCxn id="12" idx="2"/>
            <a:endCxn id="13" idx="0"/>
          </p:cNvCxnSpPr>
          <p:nvPr/>
        </p:nvCxnSpPr>
        <p:spPr bwMode="auto">
          <a:xfrm>
            <a:off x="3273239" y="3074876"/>
            <a:ext cx="0" cy="54993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AutoShape 30">
            <a:extLst>
              <a:ext uri="{FF2B5EF4-FFF2-40B4-BE49-F238E27FC236}">
                <a16:creationId xmlns:a16="http://schemas.microsoft.com/office/drawing/2014/main" id="{9F56B0B2-D5DE-4CA3-8829-37C6052D7E2C}"/>
              </a:ext>
            </a:extLst>
          </p:cNvPr>
          <p:cNvCxnSpPr>
            <a:cxnSpLocks noChangeShapeType="1"/>
            <a:stCxn id="12" idx="0"/>
            <a:endCxn id="39" idx="2"/>
          </p:cNvCxnSpPr>
          <p:nvPr/>
        </p:nvCxnSpPr>
        <p:spPr bwMode="auto">
          <a:xfrm flipH="1" flipV="1">
            <a:off x="3257219" y="1359824"/>
            <a:ext cx="16020" cy="514723"/>
          </a:xfrm>
          <a:prstGeom prst="straightConnector1">
            <a:avLst/>
          </a:prstGeom>
          <a:noFill/>
          <a:ln w="38100">
            <a:solidFill>
              <a:srgbClr val="0033CC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0" name="Text Box 26">
            <a:extLst>
              <a:ext uri="{FF2B5EF4-FFF2-40B4-BE49-F238E27FC236}">
                <a16:creationId xmlns:a16="http://schemas.microsoft.com/office/drawing/2014/main" id="{07BF57CC-51C1-4E80-BE7E-E3D570433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0024" y="4347700"/>
            <a:ext cx="29309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>
                <a:solidFill>
                  <a:srgbClr val="0033CC"/>
                </a:solidFill>
                <a:latin typeface="Comic Sans MS" pitchFamily="66" charset="0"/>
              </a:rPr>
              <a:t>{</a:t>
            </a:r>
            <a:endParaRPr lang="zh-CN" altLang="en-US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61" name="Line 13">
            <a:extLst>
              <a:ext uri="{FF2B5EF4-FFF2-40B4-BE49-F238E27FC236}">
                <a16:creationId xmlns:a16="http://schemas.microsoft.com/office/drawing/2014/main" id="{329E9F3D-6D09-4618-83FD-3DE3D44F2A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92544" y="2902207"/>
            <a:ext cx="725421" cy="743234"/>
          </a:xfrm>
          <a:prstGeom prst="line">
            <a:avLst/>
          </a:prstGeom>
          <a:noFill/>
          <a:ln w="38100">
            <a:solidFill>
              <a:srgbClr val="0033CC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2" name="Text Box 25">
            <a:extLst>
              <a:ext uri="{FF2B5EF4-FFF2-40B4-BE49-F238E27FC236}">
                <a16:creationId xmlns:a16="http://schemas.microsoft.com/office/drawing/2014/main" id="{69A6DA00-EEC9-4DC5-9ED2-AAD2B2B2B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7126" y="3077442"/>
            <a:ext cx="6944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1pPr>
            <a:lvl2pPr marL="742950" indent="-28575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2pPr>
            <a:lvl3pPr marL="11430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3pPr>
            <a:lvl4pPr marL="16002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4pPr>
            <a:lvl5pPr marL="2057400" indent="-228600"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har char="•"/>
              <a:defRPr sz="2800" b="1">
                <a:solidFill>
                  <a:srgbClr val="996633"/>
                </a:solidFill>
                <a:latin typeface="宋体" pitchFamily="2" charset="-122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zh-CN" sz="1800" b="0" dirty="0" err="1">
                <a:solidFill>
                  <a:srgbClr val="0033CC"/>
                </a:solidFill>
                <a:latin typeface="Comic Sans MS" pitchFamily="66" charset="0"/>
              </a:rPr>
              <a:t>stmt</a:t>
            </a:r>
            <a:endParaRPr lang="en-US" altLang="zh-CN" sz="1800" b="0" dirty="0">
              <a:solidFill>
                <a:srgbClr val="0033CC"/>
              </a:solidFill>
              <a:latin typeface="Comic Sans MS" pitchFamily="66" charset="0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8FCDCE2-9A6E-4391-98EB-A50551D83BD5}"/>
              </a:ext>
            </a:extLst>
          </p:cNvPr>
          <p:cNvSpPr txBox="1"/>
          <p:nvPr/>
        </p:nvSpPr>
        <p:spPr bwMode="auto">
          <a:xfrm>
            <a:off x="8921209" y="1058530"/>
            <a:ext cx="1883849" cy="1458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P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 </a:t>
            </a:r>
            <a:r>
              <a:rPr lang="en-US" altLang="zh-CN" sz="2400" b="0" dirty="0" err="1">
                <a:latin typeface="Comic Sans MS" panose="030F0702030302020204" pitchFamily="66" charset="0"/>
                <a:ea typeface="楷体" pitchFamily="49" charset="-122"/>
              </a:rPr>
              <a:t>stmt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S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  <a:sym typeface="Symbol" panose="05050102010706020507" pitchFamily="18" charset="2"/>
              </a:rPr>
              <a:t> </a:t>
            </a:r>
            <a:r>
              <a:rPr lang="en-US" altLang="zh-CN" sz="2400" b="0" dirty="0">
                <a:latin typeface="Comic Sans MS" panose="030F0702030302020204" pitchFamily="66" charset="0"/>
                <a:ea typeface="楷体" pitchFamily="49" charset="-122"/>
              </a:rPr>
              <a:t> { </a:t>
            </a:r>
            <a:r>
              <a:rPr lang="en-US" altLang="zh-CN" sz="2400" b="0" i="1" dirty="0">
                <a:latin typeface="Comic Sans MS" panose="030F0702030302020204" pitchFamily="66" charset="0"/>
                <a:ea typeface="楷体" pitchFamily="49" charset="-122"/>
              </a:rPr>
              <a:t>B</a:t>
            </a:r>
            <a:endParaRPr lang="zh-CN" altLang="en-US" sz="2400" b="0" i="1" dirty="0">
              <a:latin typeface="Comic Sans MS" panose="030F0702030302020204" pitchFamily="66" charset="0"/>
              <a:ea typeface="楷体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44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62CC-8691-4B15-A8E3-EC7775B5D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0D019-4DE6-465F-944F-6C21741C8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sz="2800" dirty="0"/>
              <a:t>构造</a:t>
            </a:r>
            <a:r>
              <a:rPr lang="en-US" altLang="zh-CN" sz="2800" dirty="0"/>
              <a:t>SLR</a:t>
            </a:r>
            <a:r>
              <a:rPr lang="zh-CN" altLang="zh-CN" sz="2800" dirty="0"/>
              <a:t>移进归约分析表</a:t>
            </a:r>
            <a:r>
              <a:rPr lang="zh-CN" altLang="zh-CN" sz="2800" dirty="0">
                <a:cs typeface="Times New Roman" panose="02020603050405020304" pitchFamily="18" charset="0"/>
              </a:rPr>
              <a:t>。</a:t>
            </a:r>
            <a:endParaRPr lang="en-US" altLang="zh-CN" sz="2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first(P)={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   }         follow(P)={ $      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first(S)={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   }         follow(S)={ $, }, ;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first(B)={ },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r>
              <a:rPr lang="en-US" altLang="zh-CN" sz="2800" dirty="0">
                <a:cs typeface="Times New Roman" panose="02020603050405020304" pitchFamily="18" charset="0"/>
              </a:rPr>
              <a:t>, {     }         follow(B)={ $, }, ;       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1  P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800" dirty="0">
                <a:cs typeface="Times New Roman" panose="02020603050405020304" pitchFamily="18" charset="0"/>
              </a:rPr>
              <a:t>S	2 S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 err="1">
                <a:cs typeface="Times New Roman" panose="02020603050405020304" pitchFamily="18" charset="0"/>
              </a:rPr>
              <a:t>stmt</a:t>
            </a:r>
            <a:endParaRPr lang="en-US" altLang="zh-CN" sz="2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3 S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</a:t>
            </a:r>
            <a:r>
              <a:rPr lang="en-US" altLang="zh-CN" sz="2800" dirty="0">
                <a:cs typeface="Times New Roman" panose="02020603050405020304" pitchFamily="18" charset="0"/>
              </a:rPr>
              <a:t>{B	4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</a:t>
            </a:r>
            <a:r>
              <a:rPr lang="en-US" altLang="zh-CN" sz="2800" dirty="0">
                <a:cs typeface="Times New Roman" panose="02020603050405020304" pitchFamily="18" charset="0"/>
              </a:rPr>
              <a:t>}</a:t>
            </a:r>
          </a:p>
          <a:p>
            <a:pPr marL="0" indent="0">
              <a:buNone/>
            </a:pPr>
            <a:r>
              <a:rPr lang="en-US" altLang="zh-CN" sz="2800" dirty="0">
                <a:cs typeface="Times New Roman" panose="02020603050405020304" pitchFamily="18" charset="0"/>
              </a:rPr>
              <a:t>5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>
                <a:cs typeface="Times New Roman" panose="02020603050405020304" pitchFamily="18" charset="0"/>
              </a:rPr>
              <a:t>S}	6 B</a:t>
            </a:r>
            <a:r>
              <a:rPr lang="en-US" altLang="zh-CN" sz="2800" dirty="0">
                <a:cs typeface="Times New Roman" panose="02020603050405020304" pitchFamily="18" charset="0"/>
                <a:sym typeface="Symbol" panose="05050102010706020507" pitchFamily="18" charset="2"/>
              </a:rPr>
              <a:t>  </a:t>
            </a:r>
            <a:r>
              <a:rPr lang="en-US" altLang="zh-CN" sz="2800" dirty="0">
                <a:cs typeface="Times New Roman" panose="02020603050405020304" pitchFamily="18" charset="0"/>
              </a:rPr>
              <a:t>S;B</a:t>
            </a:r>
          </a:p>
          <a:p>
            <a:pPr marL="0" indent="0">
              <a:buNone/>
            </a:pPr>
            <a:endParaRPr lang="zh-CN" altLang="en-US" sz="2800" dirty="0"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6ED5C-97EC-403B-9497-B5E676F43C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FontTx/>
              <a:buNone/>
              <a:defRPr/>
            </a:pPr>
            <a:fld id="{6C819353-B8B1-4699-B3D3-9307075B434A}" type="slidenum">
              <a:rPr lang="en-US" altLang="zh-CN" smtClean="0"/>
              <a:pPr>
                <a:buFontTx/>
                <a:buNone/>
                <a:defRPr/>
              </a:pPr>
              <a:t>22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79775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B3517B0-1EAA-42F2-8771-0488676EA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3-4 </a:t>
            </a:r>
            <a:r>
              <a:rPr lang="zh-CN" altLang="zh-CN" sz="2800" dirty="0"/>
              <a:t>对于文法</a:t>
            </a:r>
            <a:r>
              <a:rPr lang="en-US" altLang="zh-CN" sz="2800" dirty="0"/>
              <a:t>G(S)</a:t>
            </a:r>
            <a:r>
              <a:rPr lang="zh-CN" altLang="zh-CN" sz="2800" dirty="0"/>
              <a:t>：</a:t>
            </a:r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SS* | SS+ | a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zh-CN" sz="2800" dirty="0"/>
              <a:t>给出句子</a:t>
            </a:r>
            <a:r>
              <a:rPr lang="en-US" altLang="zh-CN" sz="2800" dirty="0" err="1"/>
              <a:t>aa+aaa</a:t>
            </a:r>
            <a:r>
              <a:rPr lang="en-US" altLang="zh-CN" sz="2800" dirty="0"/>
              <a:t>*++ </a:t>
            </a:r>
            <a:r>
              <a:rPr lang="zh-CN" altLang="zh-CN" sz="2800" dirty="0"/>
              <a:t>的一个最右推导</a:t>
            </a:r>
            <a:r>
              <a:rPr lang="zh-CN" altLang="en-US" sz="2800" dirty="0"/>
              <a:t>，并</a:t>
            </a:r>
            <a:r>
              <a:rPr lang="zh-CN" altLang="en-US" sz="2800" dirty="0">
                <a:solidFill>
                  <a:srgbClr val="112D7E"/>
                </a:solidFill>
              </a:rPr>
              <a:t>画出其语法树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400" dirty="0" err="1"/>
              <a:t>S</a:t>
            </a:r>
            <a:r>
              <a:rPr lang="en-US" altLang="zh-CN" sz="2400" dirty="0" err="1">
                <a:sym typeface="Symbol" panose="05050102010706020507" pitchFamily="18" charset="2"/>
              </a:rPr>
              <a:t></a:t>
            </a:r>
            <a:r>
              <a:rPr lang="en-US" altLang="zh-CN" sz="2400" baseline="-25000" dirty="0" err="1"/>
              <a:t>rm</a:t>
            </a:r>
            <a:r>
              <a:rPr lang="en-US" altLang="zh-CN" sz="2400" dirty="0"/>
              <a:t> S</a:t>
            </a:r>
            <a:r>
              <a:rPr lang="en-US" altLang="zh-CN" sz="2400" dirty="0">
                <a:solidFill>
                  <a:srgbClr val="C00000"/>
                </a:solidFill>
              </a:rPr>
              <a:t>S</a:t>
            </a:r>
            <a:r>
              <a:rPr lang="en-US" altLang="zh-CN" sz="2400" dirty="0"/>
              <a:t>+ 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SS</a:t>
            </a:r>
            <a:r>
              <a:rPr lang="en-US" altLang="zh-CN" sz="2400" dirty="0">
                <a:solidFill>
                  <a:srgbClr val="C00000"/>
                </a:solidFill>
              </a:rPr>
              <a:t>S</a:t>
            </a:r>
            <a:r>
              <a:rPr lang="en-US" altLang="zh-CN" sz="2400" dirty="0"/>
              <a:t>++ 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SSS</a:t>
            </a:r>
            <a:r>
              <a:rPr lang="en-US" altLang="zh-CN" sz="2400" dirty="0">
                <a:solidFill>
                  <a:srgbClr val="FF0000"/>
                </a:solidFill>
              </a:rPr>
              <a:t>S</a:t>
            </a:r>
            <a:r>
              <a:rPr lang="en-US" altLang="zh-CN" sz="2400" dirty="0"/>
              <a:t>*++ 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SS</a:t>
            </a:r>
            <a:r>
              <a:rPr lang="en-US" altLang="zh-CN" sz="2400" dirty="0" err="1">
                <a:solidFill>
                  <a:srgbClr val="FF0000"/>
                </a:solidFill>
              </a:rPr>
              <a:t>S</a:t>
            </a:r>
            <a:r>
              <a:rPr lang="en-US" altLang="zh-CN" sz="2400" dirty="0" err="1"/>
              <a:t>a</a:t>
            </a:r>
            <a:r>
              <a:rPr lang="en-US" altLang="zh-CN" sz="2400" dirty="0"/>
              <a:t>*++ 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</a:t>
            </a:r>
            <a:r>
              <a:rPr lang="en-US" altLang="zh-CN" sz="2400" dirty="0" err="1">
                <a:solidFill>
                  <a:srgbClr val="FF0000"/>
                </a:solidFill>
              </a:rPr>
              <a:t>S</a:t>
            </a:r>
            <a:r>
              <a:rPr lang="en-US" altLang="zh-CN" sz="2400" dirty="0" err="1"/>
              <a:t>aa</a:t>
            </a:r>
            <a:r>
              <a:rPr lang="en-US" altLang="zh-CN" sz="2400" dirty="0"/>
              <a:t>*++ 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>
                <a:solidFill>
                  <a:srgbClr val="FF0000"/>
                </a:solidFill>
              </a:rPr>
              <a:t>S</a:t>
            </a:r>
            <a:r>
              <a:rPr lang="en-US" altLang="zh-CN" sz="2400" dirty="0" err="1"/>
              <a:t>aaa</a:t>
            </a:r>
            <a:r>
              <a:rPr lang="en-US" altLang="zh-CN" sz="2400" dirty="0"/>
              <a:t>*++ </a:t>
            </a:r>
            <a:endParaRPr lang="zh-CN" altLang="zh-CN" sz="2400" dirty="0"/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</a:t>
            </a:r>
            <a:r>
              <a:rPr lang="en-US" altLang="zh-CN" sz="2400" dirty="0" err="1">
                <a:solidFill>
                  <a:srgbClr val="FF0000"/>
                </a:solidFill>
              </a:rPr>
              <a:t>S</a:t>
            </a:r>
            <a:r>
              <a:rPr lang="en-US" altLang="zh-CN" sz="2400" dirty="0" err="1"/>
              <a:t>+aaa</a:t>
            </a:r>
            <a:r>
              <a:rPr lang="en-US" altLang="zh-CN" sz="2400" dirty="0"/>
              <a:t>*++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>
                <a:solidFill>
                  <a:srgbClr val="FF0000"/>
                </a:solidFill>
              </a:rPr>
              <a:t>S</a:t>
            </a:r>
            <a:r>
              <a:rPr lang="en-US" altLang="zh-CN" sz="2400" dirty="0" err="1"/>
              <a:t>a+aaa</a:t>
            </a:r>
            <a:r>
              <a:rPr lang="en-US" altLang="zh-CN" sz="2400" dirty="0"/>
              <a:t>*++</a:t>
            </a:r>
          </a:p>
          <a:p>
            <a:pPr marL="0" indent="0">
              <a:buNone/>
            </a:pPr>
            <a:r>
              <a:rPr lang="en-US" altLang="zh-CN" sz="2400" dirty="0">
                <a:sym typeface="Symbol" panose="05050102010706020507" pitchFamily="18" charset="2"/>
              </a:rPr>
              <a:t>  </a:t>
            </a:r>
            <a:r>
              <a:rPr lang="en-US" altLang="zh-CN" sz="2400" baseline="-25000" dirty="0"/>
              <a:t>rm</a:t>
            </a:r>
            <a:r>
              <a:rPr lang="en-US" altLang="zh-CN" sz="2400" dirty="0"/>
              <a:t> </a:t>
            </a:r>
            <a:r>
              <a:rPr lang="en-US" altLang="zh-CN" sz="2400" dirty="0" err="1"/>
              <a:t>aa+aaa</a:t>
            </a:r>
            <a:r>
              <a:rPr lang="en-US" altLang="zh-CN" sz="2400" dirty="0"/>
              <a:t>*++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591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FFDE0-6D35-49B2-8364-E2A35140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5EA747-2430-4A2C-B509-4D86C7222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3-5 </a:t>
            </a:r>
            <a:r>
              <a:rPr lang="zh-CN" altLang="en-US" sz="2800" dirty="0"/>
              <a:t>给定文法</a:t>
            </a:r>
            <a:r>
              <a:rPr lang="en-US" altLang="zh-CN" sz="2800" dirty="0"/>
              <a:t>G[E]</a:t>
            </a:r>
          </a:p>
          <a:p>
            <a:pPr marL="0" indent="0">
              <a:buNone/>
            </a:pPr>
            <a:r>
              <a:rPr lang="en-US" altLang="zh-CN" sz="2800" dirty="0" err="1"/>
              <a:t>E→EiT∣T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 err="1"/>
              <a:t>T→T+F∣iF∣F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F→E*∣(</a:t>
            </a:r>
          </a:p>
          <a:p>
            <a:r>
              <a:rPr lang="zh-CN" altLang="en-US" sz="2800" dirty="0"/>
              <a:t>给出句子</a:t>
            </a:r>
            <a:r>
              <a:rPr lang="en-US" altLang="zh-CN" sz="2800" dirty="0"/>
              <a:t>(</a:t>
            </a:r>
            <a:r>
              <a:rPr lang="en-US" altLang="zh-CN" sz="2800" dirty="0" err="1"/>
              <a:t>i</a:t>
            </a:r>
            <a:r>
              <a:rPr lang="en-US" altLang="zh-CN" sz="2800" dirty="0"/>
              <a:t>(*  </a:t>
            </a:r>
            <a:r>
              <a:rPr lang="zh-CN" altLang="en-US" sz="2800" dirty="0"/>
              <a:t>两棵不同的语法分析树。</a:t>
            </a:r>
          </a:p>
          <a:p>
            <a:endParaRPr lang="zh-CN" altLang="en-US" sz="28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1BE4A4-7F38-46B4-923B-3F87D13EFB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  <a:defRPr/>
              </a:pPr>
              <a:t>24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5" name="Picture 5" descr="说明: C:\《编译原理》课件包\重点讲解20070503\{12278F44-220F-4155-A551-9D6476BF9FD5}.BMP">
            <a:extLst>
              <a:ext uri="{FF2B5EF4-FFF2-40B4-BE49-F238E27FC236}">
                <a16:creationId xmlns:a16="http://schemas.microsoft.com/office/drawing/2014/main" id="{D902D594-D13F-44E6-9A30-DD3183A7F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2780150"/>
            <a:ext cx="4320480" cy="3360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2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9D74C6-4F81-4039-B255-8DB6C4DC4A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  <a:defRPr/>
              </a:pPr>
              <a:t>25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Text Box 2">
            <a:extLst>
              <a:ext uri="{FF2B5EF4-FFF2-40B4-BE49-F238E27FC236}">
                <a16:creationId xmlns:a16="http://schemas.microsoft.com/office/drawing/2014/main" id="{75C6451A-07C6-4BC9-BB03-1F3C5C804A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125" y="60325"/>
            <a:ext cx="564770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3-6 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证明下面文法是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SLR(1)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文法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, 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并构造其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SLR</a:t>
            </a:r>
            <a:r>
              <a:rPr lang="zh-CN" altLang="en-US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分析表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.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       E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E + T   (1)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F*    (5)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E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 T         (2)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a       (6)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       T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T F       (3)           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F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b       (7)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      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</a:rPr>
              <a:t> T </a:t>
            </a:r>
            <a:r>
              <a: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rPr>
              <a:t>  F         (4)</a:t>
            </a:r>
          </a:p>
        </p:txBody>
      </p:sp>
      <p:grpSp>
        <p:nvGrpSpPr>
          <p:cNvPr id="7" name="Group 32">
            <a:extLst>
              <a:ext uri="{FF2B5EF4-FFF2-40B4-BE49-F238E27FC236}">
                <a16:creationId xmlns:a16="http://schemas.microsoft.com/office/drawing/2014/main" id="{3A303F40-A80A-40C9-9314-9F4C567B1818}"/>
              </a:ext>
            </a:extLst>
          </p:cNvPr>
          <p:cNvGrpSpPr>
            <a:grpSpLocks/>
          </p:cNvGrpSpPr>
          <p:nvPr/>
        </p:nvGrpSpPr>
        <p:grpSpPr bwMode="auto">
          <a:xfrm>
            <a:off x="2044700" y="1603376"/>
            <a:ext cx="4699000" cy="5026025"/>
            <a:chOff x="328" y="1010"/>
            <a:chExt cx="2960" cy="3166"/>
          </a:xfrm>
        </p:grpSpPr>
        <p:sp>
          <p:nvSpPr>
            <p:cNvPr id="8" name="Text Box 4">
              <a:extLst>
                <a:ext uri="{FF2B5EF4-FFF2-40B4-BE49-F238E27FC236}">
                  <a16:creationId xmlns:a16="http://schemas.microsoft.com/office/drawing/2014/main" id="{3B2F938A-DC6D-4947-8E30-68CBA159EA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8" y="1047"/>
              <a:ext cx="991" cy="312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0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E’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.E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E 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.E+T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E   .T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.TF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1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E’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.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E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E.+T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en-US" altLang="zh-CN" sz="1800" b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2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 T.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T 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T.F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</p:txBody>
        </p:sp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1B1F66EF-EB15-4B06-ADB0-3A36E37575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35" y="1033"/>
              <a:ext cx="923" cy="30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3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T   F.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F.*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4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F 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a.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5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F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b.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 dirty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6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E+.T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.TF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endParaRPr lang="en-US" altLang="zh-CN" sz="1800" b="0" dirty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7</a:t>
              </a:r>
              <a:r>
                <a:rPr lang="en-US" altLang="zh-CN" sz="1800" b="0" dirty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T  </a:t>
              </a: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TF.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 dirty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F.*</a:t>
              </a:r>
            </a:p>
          </p:txBody>
        </p:sp>
        <p:sp>
          <p:nvSpPr>
            <p:cNvPr id="10" name="Text Box 6">
              <a:extLst>
                <a:ext uri="{FF2B5EF4-FFF2-40B4-BE49-F238E27FC236}">
                  <a16:creationId xmlns:a16="http://schemas.microsoft.com/office/drawing/2014/main" id="{8CCD20C9-2984-45EF-944D-0C8DE0776C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81" y="1010"/>
              <a:ext cx="907" cy="155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8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F   F*.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endParaRPr lang="en-US" altLang="zh-CN" sz="1800" b="0">
                <a:solidFill>
                  <a:srgbClr val="FF5050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I</a:t>
              </a:r>
              <a:r>
                <a:rPr lang="en-US" altLang="zh-CN" sz="1800" b="0" baseline="-25000">
                  <a:solidFill>
                    <a:srgbClr val="FF5050"/>
                  </a:solidFill>
                  <a:latin typeface="Arial" charset="0"/>
                  <a:ea typeface="宋体" charset="-122"/>
                </a:rPr>
                <a:t>9</a:t>
              </a: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: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E </a:t>
              </a: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 E+T.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T   T.F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.F*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.a</a:t>
              </a:r>
            </a:p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  <a:sym typeface="Symbol" panose="05050102010706020507" pitchFamily="18" charset="2"/>
                </a:rPr>
                <a:t>     F   .b</a:t>
              </a:r>
            </a:p>
            <a:p>
              <a:pPr eaLnBrk="1" hangingPunct="1">
                <a:lnSpc>
                  <a:spcPct val="120000"/>
                </a:lnSpc>
                <a:buNone/>
                <a:defRPr/>
              </a:pP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1" name="Group 33">
            <a:extLst>
              <a:ext uri="{FF2B5EF4-FFF2-40B4-BE49-F238E27FC236}">
                <a16:creationId xmlns:a16="http://schemas.microsoft.com/office/drawing/2014/main" id="{41FF9F04-ACF6-4619-B854-B1E682B5B838}"/>
              </a:ext>
            </a:extLst>
          </p:cNvPr>
          <p:cNvGrpSpPr>
            <a:grpSpLocks/>
          </p:cNvGrpSpPr>
          <p:nvPr/>
        </p:nvGrpSpPr>
        <p:grpSpPr bwMode="auto">
          <a:xfrm>
            <a:off x="7116766" y="2667000"/>
            <a:ext cx="3451226" cy="3748088"/>
            <a:chOff x="3168" y="1883"/>
            <a:chExt cx="2174" cy="2361"/>
          </a:xfrm>
        </p:grpSpPr>
        <p:sp>
          <p:nvSpPr>
            <p:cNvPr id="12" name="Text Box 7">
              <a:extLst>
                <a:ext uri="{FF2B5EF4-FFF2-40B4-BE49-F238E27FC236}">
                  <a16:creationId xmlns:a16="http://schemas.microsoft.com/office/drawing/2014/main" id="{B38F3DE8-2FDB-415B-9051-973A2B47F8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06" y="1883"/>
              <a:ext cx="2136" cy="23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    action                 goto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    +    *   a    b    $    E    T    F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0             s4  s5         1     2    3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1  s6                   </a:t>
              </a:r>
              <a:r>
                <a:rPr lang="en-US" altLang="zh-CN" sz="1800" b="0">
                  <a:solidFill>
                    <a:srgbClr val="990000"/>
                  </a:solidFill>
                  <a:latin typeface="Arial" charset="0"/>
                  <a:ea typeface="宋体" charset="-122"/>
                </a:rPr>
                <a:t>acc</a:t>
              </a:r>
              <a:endPara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2  r2        s4  s5   r2               7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3  r4   s8  r4  r4   r4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4  r6   r6  r6  r6   r6 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5  r7   r7  r7  r7   r7  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6              s4  s5               9    3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FF5050"/>
                  </a:solidFill>
                  <a:latin typeface="Arial" charset="0"/>
                  <a:ea typeface="宋体" charset="-122"/>
                </a:rPr>
                <a:t>7  r3   s8  r3  r3   r3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8  r5   r5  r5   r5   r5 </a:t>
              </a:r>
            </a:p>
            <a:p>
              <a:pPr eaLnBrk="1" hangingPunct="1">
                <a:lnSpc>
                  <a:spcPct val="110000"/>
                </a:lnSpc>
                <a:buNone/>
                <a:defRPr/>
              </a:pPr>
              <a:r>
                <a:rPr lang="en-US" altLang="zh-CN" sz="1800" b="0">
                  <a:solidFill>
                    <a:srgbClr val="163794"/>
                  </a:solidFill>
                  <a:latin typeface="Arial" charset="0"/>
                  <a:ea typeface="宋体" charset="-122"/>
                </a:rPr>
                <a:t>9  r1        s4   s5   r1               7 </a:t>
              </a:r>
            </a:p>
          </p:txBody>
        </p:sp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235F6D56-77D6-46FD-B223-0157AB15CB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30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4" name="Line 9">
              <a:extLst>
                <a:ext uri="{FF2B5EF4-FFF2-40B4-BE49-F238E27FC236}">
                  <a16:creationId xmlns:a16="http://schemas.microsoft.com/office/drawing/2014/main" id="{8E876AF7-7DB2-417B-8CEE-B684D2725B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" name="Line 10">
              <a:extLst>
                <a:ext uri="{FF2B5EF4-FFF2-40B4-BE49-F238E27FC236}">
                  <a16:creationId xmlns:a16="http://schemas.microsoft.com/office/drawing/2014/main" id="{B6FD646E-1959-4E89-BC37-6A9F61A18C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0" y="2112"/>
              <a:ext cx="1920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6" name="Line 11">
              <a:extLst>
                <a:ext uri="{FF2B5EF4-FFF2-40B4-BE49-F238E27FC236}">
                  <a16:creationId xmlns:a16="http://schemas.microsoft.com/office/drawing/2014/main" id="{4365A332-D210-4171-BB11-D0BCAF7EA2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496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7" name="Line 12">
              <a:extLst>
                <a:ext uri="{FF2B5EF4-FFF2-40B4-BE49-F238E27FC236}">
                  <a16:creationId xmlns:a16="http://schemas.microsoft.com/office/drawing/2014/main" id="{89C65960-7F52-44CA-9198-BF5202F886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688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8" name="Line 13">
              <a:extLst>
                <a:ext uri="{FF2B5EF4-FFF2-40B4-BE49-F238E27FC236}">
                  <a16:creationId xmlns:a16="http://schemas.microsoft.com/office/drawing/2014/main" id="{9DEE29EE-2D48-49F4-82BF-751AFFEF86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288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9" name="Line 14">
              <a:extLst>
                <a:ext uri="{FF2B5EF4-FFF2-40B4-BE49-F238E27FC236}">
                  <a16:creationId xmlns:a16="http://schemas.microsoft.com/office/drawing/2014/main" id="{A07A61CE-8FA8-49BA-BAF6-BC8F23806B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072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0" name="Line 15">
              <a:extLst>
                <a:ext uri="{FF2B5EF4-FFF2-40B4-BE49-F238E27FC236}">
                  <a16:creationId xmlns:a16="http://schemas.microsoft.com/office/drawing/2014/main" id="{E3BFE5AF-353D-45CD-ADAB-15A4B84247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26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1" name="Line 16">
              <a:extLst>
                <a:ext uri="{FF2B5EF4-FFF2-40B4-BE49-F238E27FC236}">
                  <a16:creationId xmlns:a16="http://schemas.microsoft.com/office/drawing/2014/main" id="{B8439E53-E264-409F-B46B-D97BD39515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456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2" name="Line 17">
              <a:extLst>
                <a:ext uri="{FF2B5EF4-FFF2-40B4-BE49-F238E27FC236}">
                  <a16:creationId xmlns:a16="http://schemas.microsoft.com/office/drawing/2014/main" id="{A5850AE3-3ABF-4B3F-9003-2686EFD5DD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648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3" name="Line 18">
              <a:extLst>
                <a:ext uri="{FF2B5EF4-FFF2-40B4-BE49-F238E27FC236}">
                  <a16:creationId xmlns:a16="http://schemas.microsoft.com/office/drawing/2014/main" id="{68277AA6-2361-4CD4-BC5B-CEE4382BDB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384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4" name="Line 19">
              <a:extLst>
                <a:ext uri="{FF2B5EF4-FFF2-40B4-BE49-F238E27FC236}">
                  <a16:creationId xmlns:a16="http://schemas.microsoft.com/office/drawing/2014/main" id="{8421E602-386F-4668-8D29-179FBBCBD9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4032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5" name="Line 20">
              <a:extLst>
                <a:ext uri="{FF2B5EF4-FFF2-40B4-BE49-F238E27FC236}">
                  <a16:creationId xmlns:a16="http://schemas.microsoft.com/office/drawing/2014/main" id="{EA05397B-1606-4CED-ACFC-7CDE7860F7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4224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6" name="Line 21">
              <a:extLst>
                <a:ext uri="{FF2B5EF4-FFF2-40B4-BE49-F238E27FC236}">
                  <a16:creationId xmlns:a16="http://schemas.microsoft.com/office/drawing/2014/main" id="{985C29F1-1C23-4175-8E3C-4AFAB91ED4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6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7" name="Line 22">
              <a:extLst>
                <a:ext uri="{FF2B5EF4-FFF2-40B4-BE49-F238E27FC236}">
                  <a16:creationId xmlns:a16="http://schemas.microsoft.com/office/drawing/2014/main" id="{1625A4A8-BF48-47EB-82D0-3E040403053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0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8" name="Line 23">
              <a:extLst>
                <a:ext uri="{FF2B5EF4-FFF2-40B4-BE49-F238E27FC236}">
                  <a16:creationId xmlns:a16="http://schemas.microsoft.com/office/drawing/2014/main" id="{236F3033-E483-4A88-ADD7-8A086EBE46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60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29" name="Line 24">
              <a:extLst>
                <a:ext uri="{FF2B5EF4-FFF2-40B4-BE49-F238E27FC236}">
                  <a16:creationId xmlns:a16="http://schemas.microsoft.com/office/drawing/2014/main" id="{AB22EB28-ADC1-4C96-8F41-A15D2CDB31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4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0" name="Line 25">
              <a:extLst>
                <a:ext uri="{FF2B5EF4-FFF2-40B4-BE49-F238E27FC236}">
                  <a16:creationId xmlns:a16="http://schemas.microsoft.com/office/drawing/2014/main" id="{808596AB-B864-4CCA-86A0-4D08CA0DB0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1" name="Line 26">
              <a:extLst>
                <a:ext uri="{FF2B5EF4-FFF2-40B4-BE49-F238E27FC236}">
                  <a16:creationId xmlns:a16="http://schemas.microsoft.com/office/drawing/2014/main" id="{7FF4E2A1-AD74-4143-938B-58F76E0FCB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2" name="Line 27">
              <a:extLst>
                <a:ext uri="{FF2B5EF4-FFF2-40B4-BE49-F238E27FC236}">
                  <a16:creationId xmlns:a16="http://schemas.microsoft.com/office/drawing/2014/main" id="{EAC5A1DE-FBF2-495A-8F6C-83F8319EB5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3" name="Line 28">
              <a:extLst>
                <a:ext uri="{FF2B5EF4-FFF2-40B4-BE49-F238E27FC236}">
                  <a16:creationId xmlns:a16="http://schemas.microsoft.com/office/drawing/2014/main" id="{595868D8-1B41-4096-828D-87D2649925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40" y="2112"/>
              <a:ext cx="0" cy="2112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4" name="Line 29">
              <a:extLst>
                <a:ext uri="{FF2B5EF4-FFF2-40B4-BE49-F238E27FC236}">
                  <a16:creationId xmlns:a16="http://schemas.microsoft.com/office/drawing/2014/main" id="{8735AD23-1F66-429F-92BA-77AEEC9A3E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1920"/>
              <a:ext cx="0" cy="2304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35" name="Line 30">
              <a:extLst>
                <a:ext uri="{FF2B5EF4-FFF2-40B4-BE49-F238E27FC236}">
                  <a16:creationId xmlns:a16="http://schemas.microsoft.com/office/drawing/2014/main" id="{580AC4E0-485B-49F9-869D-9381920B7C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8" y="1920"/>
              <a:ext cx="2112" cy="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10000"/>
                </a:lnSpc>
                <a:buNone/>
                <a:defRPr/>
              </a:pPr>
              <a:endParaRPr lang="zh-CN" altLang="en-US" sz="1800" b="0">
                <a:solidFill>
                  <a:srgbClr val="163794"/>
                </a:solidFill>
                <a:latin typeface="Arial" charset="0"/>
                <a:ea typeface="宋体" charset="-122"/>
              </a:endParaRPr>
            </a:p>
          </p:txBody>
        </p:sp>
      </p:grpSp>
      <p:sp>
        <p:nvSpPr>
          <p:cNvPr id="36" name="Text Box 31">
            <a:extLst>
              <a:ext uri="{FF2B5EF4-FFF2-40B4-BE49-F238E27FC236}">
                <a16:creationId xmlns:a16="http://schemas.microsoft.com/office/drawing/2014/main" id="{3F6D50D1-8099-43AA-AA31-DE26F6E2F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9326" y="1050926"/>
            <a:ext cx="26981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Follow(E) = {+, 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Follow(T) = {+, $, 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lang="en-US" altLang="zh-CN" sz="1800" b="0">
                <a:solidFill>
                  <a:srgbClr val="163794"/>
                </a:solidFill>
                <a:latin typeface="Arial" charset="0"/>
                <a:ea typeface="宋体" charset="-122"/>
              </a:rPr>
              <a:t>Follow(E) = {+, $, *, 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endParaRPr lang="en-US" altLang="zh-CN" sz="1800" b="0">
              <a:solidFill>
                <a:srgbClr val="163794"/>
              </a:solidFill>
              <a:latin typeface="Arial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098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8BBBD-B95F-4998-8175-CF453C79C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3-7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考虑文法</a:t>
            </a:r>
          </a:p>
          <a:p>
            <a:pPr marL="0" indent="0">
              <a:buNone/>
            </a:pP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S 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 A S | b</a:t>
            </a:r>
          </a:p>
          <a:p>
            <a:pPr marL="0" indent="0">
              <a:buNone/>
            </a:pP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	A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 S A | a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(1)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LR(0)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项目集规范族及相应的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DFA.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(2)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SLR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(3)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对于输入串</a:t>
            </a:r>
            <a:r>
              <a:rPr kumimoji="1"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bab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,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给出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SLR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分析器的动作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(4) 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构造文法的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LR(1)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分析表和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LALR</a:t>
            </a:r>
            <a:r>
              <a:rPr kumimoji="1"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分析表</a:t>
            </a:r>
            <a:r>
              <a:rPr kumimoji="1"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.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7319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1"/>
          </p:nvPr>
        </p:nvSpPr>
        <p:spPr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None/>
            </a:pPr>
            <a:fld id="{139EC67C-C8F3-411D-8D5D-735AD794EB42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</a:pPr>
              <a:t>27</a:t>
            </a:fld>
            <a:endParaRPr lang="en-US" altLang="zh-CN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sp>
        <p:nvSpPr>
          <p:cNvPr id="111619" name="Text Box 3"/>
          <p:cNvSpPr txBox="1">
            <a:spLocks noChangeArrowheads="1"/>
          </p:cNvSpPr>
          <p:nvPr/>
        </p:nvSpPr>
        <p:spPr bwMode="auto">
          <a:xfrm>
            <a:off x="1905001" y="152400"/>
            <a:ext cx="4003019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a.</a:t>
            </a:r>
          </a:p>
          <a:p>
            <a:pPr eaLnBrk="1" hangingPunct="1">
              <a:buNone/>
              <a:defRPr/>
            </a:pP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11620" name="Text Box 4"/>
          <p:cNvSpPr txBox="1">
            <a:spLocks noChangeArrowheads="1"/>
          </p:cNvSpPr>
          <p:nvPr/>
        </p:nvSpPr>
        <p:spPr bwMode="auto">
          <a:xfrm>
            <a:off x="6022975" y="228601"/>
            <a:ext cx="2387192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A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SA.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B8EE6DD-A87C-4F27-8396-27E1041E2A6E}"/>
              </a:ext>
            </a:extLst>
          </p:cNvPr>
          <p:cNvSpPr txBox="1"/>
          <p:nvPr/>
        </p:nvSpPr>
        <p:spPr bwMode="auto">
          <a:xfrm>
            <a:off x="9687948" y="908720"/>
            <a:ext cx="2159563" cy="867930"/>
          </a:xfrm>
          <a:prstGeom prst="rect">
            <a:avLst/>
          </a:prstGeom>
          <a:noFill/>
          <a:ln w="9525">
            <a:solidFill>
              <a:schemeClr val="tx2">
                <a:lumMod val="95000"/>
                <a:lumOff val="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S 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 S | b</a:t>
            </a:r>
          </a:p>
          <a:p>
            <a:pPr marL="0" indent="0">
              <a:buNone/>
            </a:pP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 A | a</a:t>
            </a:r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768659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ext Box 2"/>
          <p:cNvSpPr txBox="1">
            <a:spLocks noChangeArrowheads="1"/>
          </p:cNvSpPr>
          <p:nvPr/>
        </p:nvSpPr>
        <p:spPr bwMode="auto">
          <a:xfrm>
            <a:off x="1812925" y="166689"/>
            <a:ext cx="40513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First(S’) = First(S) = First(A) = {b, a}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Follow(S’) = {$}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Follow(S) = {a, b, $}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Follow(A) = {a, b}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</a:t>
            </a:r>
          </a:p>
        </p:txBody>
      </p:sp>
      <p:sp>
        <p:nvSpPr>
          <p:cNvPr id="113692" name="Text Box 28"/>
          <p:cNvSpPr txBox="1">
            <a:spLocks noChangeArrowheads="1"/>
          </p:cNvSpPr>
          <p:nvPr/>
        </p:nvSpPr>
        <p:spPr bwMode="auto">
          <a:xfrm>
            <a:off x="1889126" y="1916113"/>
            <a:ext cx="4716463" cy="314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STATE          ACTION              GOTO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               a        b          $           S         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0            s4      s3                       1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            s4      s3         acc        5 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2            s4      s3                       7         2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3            r3       r3  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4            r5       r5         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5            s4      s3            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6          s4/r4    s3/r4                   7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7          s4/r2    s3/r2     r2           5         6</a:t>
            </a:r>
          </a:p>
        </p:txBody>
      </p:sp>
      <p:sp>
        <p:nvSpPr>
          <p:cNvPr id="113693" name="Line 29"/>
          <p:cNvSpPr>
            <a:spLocks noChangeShapeType="1"/>
          </p:cNvSpPr>
          <p:nvPr/>
        </p:nvSpPr>
        <p:spPr bwMode="auto">
          <a:xfrm>
            <a:off x="1905000" y="2590800"/>
            <a:ext cx="47244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4" name="Line 30"/>
          <p:cNvSpPr>
            <a:spLocks noChangeShapeType="1"/>
          </p:cNvSpPr>
          <p:nvPr/>
        </p:nvSpPr>
        <p:spPr bwMode="auto">
          <a:xfrm>
            <a:off x="2819400" y="1955800"/>
            <a:ext cx="0" cy="3124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5" name="Line 31"/>
          <p:cNvSpPr>
            <a:spLocks noChangeShapeType="1"/>
          </p:cNvSpPr>
          <p:nvPr/>
        </p:nvSpPr>
        <p:spPr bwMode="auto">
          <a:xfrm>
            <a:off x="5105400" y="1955800"/>
            <a:ext cx="0" cy="31242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696" name="Rectangle 32"/>
          <p:cNvSpPr>
            <a:spLocks noChangeArrowheads="1"/>
          </p:cNvSpPr>
          <p:nvPr/>
        </p:nvSpPr>
        <p:spPr bwMode="auto">
          <a:xfrm>
            <a:off x="1600200" y="5257801"/>
            <a:ext cx="50292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分析表存在移入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归约冲突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为消除二义性，假设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的优先级高于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，则遇到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时移入，遇到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时归约。</a:t>
            </a:r>
          </a:p>
        </p:txBody>
      </p:sp>
      <p:sp>
        <p:nvSpPr>
          <p:cNvPr id="113697" name="Rectangle 33"/>
          <p:cNvSpPr>
            <a:spLocks noChangeArrowheads="1"/>
          </p:cNvSpPr>
          <p:nvPr/>
        </p:nvSpPr>
        <p:spPr bwMode="auto">
          <a:xfrm>
            <a:off x="6705600" y="228601"/>
            <a:ext cx="3651250" cy="253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输入串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bab, 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分析器的动作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: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栈            输入            动作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             bab$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0b3           ab$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ab$               shift4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0S1a4         b$          reduce A a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0S1A6        b$         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shift-reduce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                                collision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</a:p>
        </p:txBody>
      </p:sp>
      <p:sp>
        <p:nvSpPr>
          <p:cNvPr id="113699" name="Rectangle 35"/>
          <p:cNvSpPr>
            <a:spLocks noChangeArrowheads="1"/>
          </p:cNvSpPr>
          <p:nvPr/>
        </p:nvSpPr>
        <p:spPr bwMode="auto">
          <a:xfrm>
            <a:off x="6705601" y="2895601"/>
            <a:ext cx="3871913" cy="344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输入串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bab, SLR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分析器的动作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: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栈            输入            动作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             bab$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0b3           ab$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ab$               shift4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0S1a4         b$          reduce A a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0S1A6        b$          reduce A SA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            b$                shift3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0A2b3          $           reduce S  b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0A2S7          $           reduce S AS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0S1               $           accept</a:t>
            </a:r>
          </a:p>
        </p:txBody>
      </p:sp>
    </p:spTree>
    <p:extLst>
      <p:ext uri="{BB962C8B-B14F-4D97-AF65-F5344CB8AC3E}">
        <p14:creationId xmlns:p14="http://schemas.microsoft.com/office/powerpoint/2010/main" val="336615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ext Box 2"/>
          <p:cNvSpPr txBox="1">
            <a:spLocks noChangeArrowheads="1"/>
          </p:cNvSpPr>
          <p:nvPr/>
        </p:nvSpPr>
        <p:spPr bwMode="auto">
          <a:xfrm>
            <a:off x="1905000" y="157164"/>
            <a:ext cx="2853666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FF5050"/>
                </a:solidFill>
                <a:latin typeface="Times New Roman" panose="02020603050405020304" pitchFamily="18" charset="0"/>
              </a:rPr>
              <a:t>项目集规范族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.S, $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S’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., $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S   .b,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   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3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 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4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   a., a/b</a:t>
            </a:r>
          </a:p>
        </p:txBody>
      </p:sp>
      <p:sp>
        <p:nvSpPr>
          <p:cNvPr id="116739" name="Text Box 3"/>
          <p:cNvSpPr txBox="1">
            <a:spLocks noChangeArrowheads="1"/>
          </p:cNvSpPr>
          <p:nvPr/>
        </p:nvSpPr>
        <p:spPr bwMode="auto">
          <a:xfrm>
            <a:off x="4876801" y="228600"/>
            <a:ext cx="3126177" cy="64633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A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SA.,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7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5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    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,b)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b.,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8 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2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AS., $/a/b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</p:txBody>
      </p:sp>
      <p:sp>
        <p:nvSpPr>
          <p:cNvPr id="116740" name="Rectangle 4"/>
          <p:cNvSpPr>
            <a:spLocks noChangeArrowheads="1"/>
          </p:cNvSpPr>
          <p:nvPr/>
        </p:nvSpPr>
        <p:spPr bwMode="auto">
          <a:xfrm>
            <a:off x="7958138" y="304801"/>
            <a:ext cx="1719262" cy="366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,A)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A.S,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10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: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6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 (I</a:t>
            </a:r>
            <a:r>
              <a:rPr kumimoji="1" lang="en-US" altLang="zh-CN" sz="2000" b="0" baseline="-25000">
                <a:solidFill>
                  <a:srgbClr val="FF5050"/>
                </a:solidFill>
                <a:latin typeface="Times New Roman" panose="02020603050405020304" pitchFamily="18" charset="0"/>
              </a:rPr>
              <a:t>9</a:t>
            </a:r>
            <a:r>
              <a:rPr kumimoji="1" lang="en-US" altLang="zh-CN" sz="2000" b="0">
                <a:solidFill>
                  <a:srgbClr val="FF5050"/>
                </a:solidFill>
                <a:latin typeface="Times New Roman" panose="02020603050405020304" pitchFamily="18" charset="0"/>
              </a:rPr>
              <a:t>,S)</a:t>
            </a:r>
            <a:endParaRPr kumimoji="1" lang="en-US" altLang="zh-CN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AS.,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S.A,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.SA,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A   .a, a/b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 S  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.AS, a/b </a:t>
            </a:r>
          </a:p>
          <a:p>
            <a:pPr eaLnBrk="1" hangingPunct="1"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S   .b, a/b</a:t>
            </a:r>
          </a:p>
        </p:txBody>
      </p:sp>
    </p:spTree>
    <p:extLst>
      <p:ext uri="{BB962C8B-B14F-4D97-AF65-F5344CB8AC3E}">
        <p14:creationId xmlns:p14="http://schemas.microsoft.com/office/powerpoint/2010/main" val="201577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1">
            <a:extLst>
              <a:ext uri="{FF2B5EF4-FFF2-40B4-BE49-F238E27FC236}">
                <a16:creationId xmlns:a16="http://schemas.microsoft.com/office/drawing/2014/main" id="{01A818B0-2F9D-4197-9295-6E26F579E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125760"/>
            <a:ext cx="9947448" cy="1143000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主流编译器流行度</a:t>
            </a:r>
            <a:r>
              <a:rPr kumimoji="1" lang="en-US" altLang="zh-CN" dirty="0">
                <a:solidFill>
                  <a:srgbClr val="C00000"/>
                </a:solidFill>
                <a:latin typeface="微软雅黑"/>
                <a:ea typeface="微软雅黑"/>
              </a:rPr>
              <a:t>——</a:t>
            </a:r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以</a:t>
            </a:r>
            <a:r>
              <a:rPr kumimoji="1" lang="en-US" altLang="zh-CN" dirty="0">
                <a:solidFill>
                  <a:srgbClr val="C00000"/>
                </a:solidFill>
                <a:latin typeface="微软雅黑"/>
                <a:ea typeface="微软雅黑"/>
              </a:rPr>
              <a:t>C/C++</a:t>
            </a:r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编译器为例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4413323-7FB3-4C47-939B-8B77E4133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4" y="1369678"/>
            <a:ext cx="4799667" cy="20813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2D3DE2D-48D9-439A-B55D-253E4805D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13" y="3817950"/>
            <a:ext cx="4799667" cy="22398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6C4558B-293D-4824-A0AC-8491B7A624AA}"/>
              </a:ext>
            </a:extLst>
          </p:cNvPr>
          <p:cNvSpPr txBox="1"/>
          <p:nvPr/>
        </p:nvSpPr>
        <p:spPr>
          <a:xfrm>
            <a:off x="2607157" y="3508559"/>
            <a:ext cx="1584176" cy="319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编译器流行度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38FD6FF-1F1E-45E5-B7F1-4E73CF454C92}"/>
              </a:ext>
            </a:extLst>
          </p:cNvPr>
          <p:cNvSpPr txBox="1"/>
          <p:nvPr/>
        </p:nvSpPr>
        <p:spPr>
          <a:xfrm>
            <a:off x="2427137" y="6116939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C++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编译器流行度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59A8C7D-6C24-4E76-AA36-3FCC7874677B}"/>
              </a:ext>
            </a:extLst>
          </p:cNvPr>
          <p:cNvSpPr txBox="1"/>
          <p:nvPr/>
        </p:nvSpPr>
        <p:spPr>
          <a:xfrm>
            <a:off x="6503508" y="2891617"/>
            <a:ext cx="4799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应用最广泛的开源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C/C++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6DC68B2-BAB6-4134-8944-18A10397FBCC}"/>
              </a:ext>
            </a:extLst>
          </p:cNvPr>
          <p:cNvSpPr/>
          <p:nvPr/>
        </p:nvSpPr>
        <p:spPr>
          <a:xfrm>
            <a:off x="7531276" y="2325312"/>
            <a:ext cx="22171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GCC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Clang</a:t>
            </a:r>
            <a:endParaRPr kumimoji="0" lang="zh-CN" altLang="en-US" sz="2400" b="0" i="0" u="sng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9623E9A-BA55-4629-B8BB-E58E8EB05592}"/>
              </a:ext>
            </a:extLst>
          </p:cNvPr>
          <p:cNvSpPr txBox="1"/>
          <p:nvPr/>
        </p:nvSpPr>
        <p:spPr>
          <a:xfrm>
            <a:off x="6503508" y="5463708"/>
            <a:ext cx="4799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占主导地位的商业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C/C++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3530963-8AD8-4738-B2E9-2ECD4141DBA2}"/>
              </a:ext>
            </a:extLst>
          </p:cNvPr>
          <p:cNvSpPr/>
          <p:nvPr/>
        </p:nvSpPr>
        <p:spPr>
          <a:xfrm>
            <a:off x="7429966" y="4937872"/>
            <a:ext cx="2318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MSVC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r>
              <a:rPr kumimoji="0" lang="zh-CN" altLang="en-US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4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Intel</a:t>
            </a:r>
            <a:endParaRPr kumimoji="0" lang="zh-CN" altLang="en-US" sz="2400" b="0" i="0" u="sng" strike="noStrike" kern="120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D018F08-C3F8-4FDF-8E5E-3BDFF0DC35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702" y="1306237"/>
            <a:ext cx="925963" cy="97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80A855E-9F69-450D-8A5A-E91B9ED4BE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2345" y="1267037"/>
            <a:ext cx="1168455" cy="102969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60818848-B653-4C09-AB92-58D374320C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2697" y="3728365"/>
            <a:ext cx="1047750" cy="10477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F15EA9C-67F6-4D1C-8700-ADD9944605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4312" y="3821360"/>
            <a:ext cx="926357" cy="92635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47A3099-CC2B-48CA-96FB-9C17A60E2406}"/>
              </a:ext>
            </a:extLst>
          </p:cNvPr>
          <p:cNvSpPr/>
          <p:nvPr/>
        </p:nvSpPr>
        <p:spPr>
          <a:xfrm>
            <a:off x="8142704" y="1548604"/>
            <a:ext cx="7344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endParaRPr kumimoji="0" lang="zh-CN" alt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94C0521-C2FE-422C-88B8-9FDD8C33B980}"/>
              </a:ext>
            </a:extLst>
          </p:cNvPr>
          <p:cNvSpPr/>
          <p:nvPr/>
        </p:nvSpPr>
        <p:spPr>
          <a:xfrm>
            <a:off x="8142704" y="3873242"/>
            <a:ext cx="7344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12190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sng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vs</a:t>
            </a:r>
            <a:endParaRPr kumimoji="0" lang="zh-CN" altLang="en-US" sz="4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灯片编号占位符 2">
            <a:extLst>
              <a:ext uri="{FF2B5EF4-FFF2-40B4-BE49-F238E27FC236}">
                <a16:creationId xmlns:a16="http://schemas.microsoft.com/office/drawing/2014/main" id="{3995340E-397A-40EA-929D-65874F34FE82}"/>
              </a:ext>
            </a:extLst>
          </p:cNvPr>
          <p:cNvSpPr txBox="1">
            <a:spLocks/>
          </p:cNvSpPr>
          <p:nvPr/>
        </p:nvSpPr>
        <p:spPr>
          <a:xfrm>
            <a:off x="10083080" y="652026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6789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ext Box 2"/>
          <p:cNvSpPr txBox="1">
            <a:spLocks noChangeArrowheads="1"/>
          </p:cNvSpPr>
          <p:nvPr/>
        </p:nvSpPr>
        <p:spPr bwMode="auto">
          <a:xfrm>
            <a:off x="2895600" y="457200"/>
            <a:ext cx="4749800" cy="4064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STATE          ACTION              GOTO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               a        b          $           S          A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0            s4      s3                       1         2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            s4      s7         acc        5 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2            s4      s3                       8         2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3            r3       r3  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4            r5       r5          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5            s4      s7            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6          s4/r4    s7/r4                   10       9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7            r3       r3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8          s4/r2    s7/r2    r2            5        6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9            s4       s7                      10      9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10        s4/r2    s7/r2                   5        6  </a:t>
            </a:r>
          </a:p>
        </p:txBody>
      </p:sp>
      <p:sp>
        <p:nvSpPr>
          <p:cNvPr id="118787" name="Line 3"/>
          <p:cNvSpPr>
            <a:spLocks noChangeShapeType="1"/>
          </p:cNvSpPr>
          <p:nvPr/>
        </p:nvSpPr>
        <p:spPr bwMode="auto">
          <a:xfrm>
            <a:off x="2895600" y="1066800"/>
            <a:ext cx="47244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88" name="Line 4"/>
          <p:cNvSpPr>
            <a:spLocks noChangeShapeType="1"/>
          </p:cNvSpPr>
          <p:nvPr/>
        </p:nvSpPr>
        <p:spPr bwMode="auto">
          <a:xfrm>
            <a:off x="3810000" y="508000"/>
            <a:ext cx="0" cy="40386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89" name="Line 5"/>
          <p:cNvSpPr>
            <a:spLocks noChangeShapeType="1"/>
          </p:cNvSpPr>
          <p:nvPr/>
        </p:nvSpPr>
        <p:spPr bwMode="auto">
          <a:xfrm>
            <a:off x="6172200" y="495300"/>
            <a:ext cx="0" cy="403860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90" name="Text Box 6"/>
          <p:cNvSpPr txBox="1">
            <a:spLocks noChangeArrowheads="1"/>
          </p:cNvSpPr>
          <p:nvPr/>
        </p:nvSpPr>
        <p:spPr bwMode="auto">
          <a:xfrm>
            <a:off x="4098926" y="90489"/>
            <a:ext cx="15668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</a:t>
            </a:r>
          </a:p>
        </p:txBody>
      </p:sp>
      <p:sp>
        <p:nvSpPr>
          <p:cNvPr id="118791" name="Text Box 7"/>
          <p:cNvSpPr txBox="1">
            <a:spLocks noChangeArrowheads="1"/>
          </p:cNvSpPr>
          <p:nvPr/>
        </p:nvSpPr>
        <p:spPr bwMode="auto">
          <a:xfrm>
            <a:off x="1965326" y="4860926"/>
            <a:ext cx="80295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该文法的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分析表中存在移入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归约冲突，文法具有二义性。</a:t>
            </a:r>
          </a:p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为消除二义性，假设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的优先级高于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，则遇到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时移入，遇到</a:t>
            </a:r>
            <a:r>
              <a:rPr kumimoji="1" lang="en-US" altLang="zh-CN" sz="2000" b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rPr>
              <a:t>时归约。</a:t>
            </a:r>
          </a:p>
        </p:txBody>
      </p:sp>
      <p:sp>
        <p:nvSpPr>
          <p:cNvPr id="118798" name="Oval 14"/>
          <p:cNvSpPr>
            <a:spLocks noChangeArrowheads="1"/>
          </p:cNvSpPr>
          <p:nvPr/>
        </p:nvSpPr>
        <p:spPr bwMode="auto">
          <a:xfrm>
            <a:off x="3581401" y="2895600"/>
            <a:ext cx="989013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799" name="Text Box 15"/>
          <p:cNvSpPr txBox="1">
            <a:spLocks noChangeArrowheads="1"/>
          </p:cNvSpPr>
          <p:nvPr/>
        </p:nvSpPr>
        <p:spPr bwMode="auto">
          <a:xfrm>
            <a:off x="2138364" y="2590801"/>
            <a:ext cx="4524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en-US" sz="2000" b="0">
                <a:solidFill>
                  <a:srgbClr val="000000"/>
                </a:solidFill>
                <a:latin typeface="Arial" panose="020B0604020202020204" pitchFamily="34" charset="0"/>
              </a:rPr>
              <a:t>s4</a:t>
            </a:r>
            <a:endParaRPr kumimoji="1" lang="en-US" altLang="zh-CN" sz="20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18800" name="Line 16"/>
          <p:cNvSpPr>
            <a:spLocks noChangeShapeType="1"/>
          </p:cNvSpPr>
          <p:nvPr/>
        </p:nvSpPr>
        <p:spPr bwMode="auto">
          <a:xfrm flipH="1" flipV="1">
            <a:off x="2489200" y="2705100"/>
            <a:ext cx="1066800" cy="3810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1" name="Oval 17"/>
          <p:cNvSpPr>
            <a:spLocks noChangeArrowheads="1"/>
          </p:cNvSpPr>
          <p:nvPr/>
        </p:nvSpPr>
        <p:spPr bwMode="auto">
          <a:xfrm>
            <a:off x="4572001" y="2895600"/>
            <a:ext cx="989013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2" name="Line 18"/>
          <p:cNvSpPr>
            <a:spLocks noChangeShapeType="1"/>
          </p:cNvSpPr>
          <p:nvPr/>
        </p:nvSpPr>
        <p:spPr bwMode="auto">
          <a:xfrm flipV="1">
            <a:off x="5562600" y="2133600"/>
            <a:ext cx="2362200" cy="9144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3" name="Text Box 19"/>
          <p:cNvSpPr txBox="1">
            <a:spLocks noChangeArrowheads="1"/>
          </p:cNvSpPr>
          <p:nvPr/>
        </p:nvSpPr>
        <p:spPr bwMode="auto">
          <a:xfrm>
            <a:off x="7908926" y="1839914"/>
            <a:ext cx="409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r4</a:t>
            </a:r>
          </a:p>
        </p:txBody>
      </p:sp>
      <p:sp>
        <p:nvSpPr>
          <p:cNvPr id="118804" name="Oval 20"/>
          <p:cNvSpPr>
            <a:spLocks noChangeArrowheads="1"/>
          </p:cNvSpPr>
          <p:nvPr/>
        </p:nvSpPr>
        <p:spPr bwMode="auto">
          <a:xfrm>
            <a:off x="4572000" y="3494088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5" name="Line 21"/>
          <p:cNvSpPr>
            <a:spLocks noChangeShapeType="1"/>
          </p:cNvSpPr>
          <p:nvPr/>
        </p:nvSpPr>
        <p:spPr bwMode="auto">
          <a:xfrm flipV="1">
            <a:off x="5410200" y="2732088"/>
            <a:ext cx="2514600" cy="849312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6" name="Text Box 22"/>
          <p:cNvSpPr txBox="1">
            <a:spLocks noChangeArrowheads="1"/>
          </p:cNvSpPr>
          <p:nvPr/>
        </p:nvSpPr>
        <p:spPr bwMode="auto">
          <a:xfrm>
            <a:off x="7924801" y="2590801"/>
            <a:ext cx="4095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5050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  <a:buNone/>
              <a:defRPr/>
            </a:pPr>
            <a:r>
              <a:rPr kumimoji="1" lang="en-US" altLang="zh-CN" sz="2000" b="0">
                <a:solidFill>
                  <a:srgbClr val="000000"/>
                </a:solidFill>
                <a:latin typeface="Arial" panose="020B0604020202020204" pitchFamily="34" charset="0"/>
              </a:rPr>
              <a:t>r2</a:t>
            </a:r>
          </a:p>
        </p:txBody>
      </p:sp>
      <p:sp>
        <p:nvSpPr>
          <p:cNvPr id="118807" name="Oval 23"/>
          <p:cNvSpPr>
            <a:spLocks noChangeArrowheads="1"/>
          </p:cNvSpPr>
          <p:nvPr/>
        </p:nvSpPr>
        <p:spPr bwMode="auto">
          <a:xfrm>
            <a:off x="4572000" y="41148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8" name="Line 24"/>
          <p:cNvSpPr>
            <a:spLocks noChangeShapeType="1"/>
          </p:cNvSpPr>
          <p:nvPr/>
        </p:nvSpPr>
        <p:spPr bwMode="auto">
          <a:xfrm flipV="1">
            <a:off x="5410200" y="2895601"/>
            <a:ext cx="2514600" cy="1306513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09" name="Oval 25"/>
          <p:cNvSpPr>
            <a:spLocks noChangeArrowheads="1"/>
          </p:cNvSpPr>
          <p:nvPr/>
        </p:nvSpPr>
        <p:spPr bwMode="auto">
          <a:xfrm>
            <a:off x="3733800" y="35052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0" name="Oval 26"/>
          <p:cNvSpPr>
            <a:spLocks noChangeArrowheads="1"/>
          </p:cNvSpPr>
          <p:nvPr/>
        </p:nvSpPr>
        <p:spPr bwMode="auto">
          <a:xfrm>
            <a:off x="3733800" y="4114800"/>
            <a:ext cx="762000" cy="381000"/>
          </a:xfrm>
          <a:prstGeom prst="ellipse">
            <a:avLst/>
          </a:prstGeom>
          <a:noFill/>
          <a:ln w="19050">
            <a:solidFill>
              <a:srgbClr val="FF505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1" name="Line 27"/>
          <p:cNvSpPr>
            <a:spLocks noChangeShapeType="1"/>
          </p:cNvSpPr>
          <p:nvPr/>
        </p:nvSpPr>
        <p:spPr bwMode="auto">
          <a:xfrm flipH="1" flipV="1">
            <a:off x="2514600" y="2743200"/>
            <a:ext cx="1143000" cy="9144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812" name="Line 28"/>
          <p:cNvSpPr>
            <a:spLocks noChangeShapeType="1"/>
          </p:cNvSpPr>
          <p:nvPr/>
        </p:nvSpPr>
        <p:spPr bwMode="auto">
          <a:xfrm flipH="1" flipV="1">
            <a:off x="2438400" y="2895600"/>
            <a:ext cx="1219200" cy="1371600"/>
          </a:xfrm>
          <a:prstGeom prst="line">
            <a:avLst/>
          </a:prstGeom>
          <a:noFill/>
          <a:ln w="19050">
            <a:solidFill>
              <a:srgbClr val="FF505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lnSpc>
                <a:spcPct val="100000"/>
              </a:lnSpc>
              <a:buNone/>
              <a:defRPr/>
            </a:pPr>
            <a:endParaRPr kumimoji="1" lang="zh-CN" altLang="en-US" sz="2000" b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065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84525" y="2430760"/>
            <a:ext cx="1392238" cy="2438400"/>
            <a:chOff x="1660525" y="1066800"/>
            <a:chExt cx="1392238" cy="2438400"/>
          </a:xfrm>
        </p:grpSpPr>
        <p:sp>
          <p:nvSpPr>
            <p:cNvPr id="119816" name="Text Box 8"/>
            <p:cNvSpPr txBox="1">
              <a:spLocks noChangeArrowheads="1"/>
            </p:cNvSpPr>
            <p:nvPr/>
          </p:nvSpPr>
          <p:spPr bwMode="auto">
            <a:xfrm>
              <a:off x="2041525" y="10668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17" name="Text Box 9"/>
            <p:cNvSpPr txBox="1">
              <a:spLocks noChangeArrowheads="1"/>
            </p:cNvSpPr>
            <p:nvPr/>
          </p:nvSpPr>
          <p:spPr bwMode="auto">
            <a:xfrm>
              <a:off x="1660525" y="14478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18" name="Text Box 10"/>
            <p:cNvSpPr txBox="1">
              <a:spLocks noChangeArrowheads="1"/>
            </p:cNvSpPr>
            <p:nvPr/>
          </p:nvSpPr>
          <p:spPr bwMode="auto">
            <a:xfrm>
              <a:off x="2346325" y="14478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19" name="Text Box 11"/>
            <p:cNvSpPr txBox="1">
              <a:spLocks noChangeArrowheads="1"/>
            </p:cNvSpPr>
            <p:nvPr/>
          </p:nvSpPr>
          <p:spPr bwMode="auto">
            <a:xfrm>
              <a:off x="1660525" y="1981200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0" name="Text Box 12"/>
            <p:cNvSpPr txBox="1">
              <a:spLocks noChangeArrowheads="1"/>
            </p:cNvSpPr>
            <p:nvPr/>
          </p:nvSpPr>
          <p:spPr bwMode="auto">
            <a:xfrm>
              <a:off x="2117725" y="19812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1" name="Text Box 13"/>
            <p:cNvSpPr txBox="1">
              <a:spLocks noChangeArrowheads="1"/>
            </p:cNvSpPr>
            <p:nvPr/>
          </p:nvSpPr>
          <p:spPr bwMode="auto">
            <a:xfrm>
              <a:off x="2727325" y="19812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22" name="Text Box 14"/>
            <p:cNvSpPr txBox="1">
              <a:spLocks noChangeArrowheads="1"/>
            </p:cNvSpPr>
            <p:nvPr/>
          </p:nvSpPr>
          <p:spPr bwMode="auto">
            <a:xfrm>
              <a:off x="1889125" y="2528888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23" name="Text Box 15"/>
            <p:cNvSpPr txBox="1">
              <a:spLocks noChangeArrowheads="1"/>
            </p:cNvSpPr>
            <p:nvPr/>
          </p:nvSpPr>
          <p:spPr bwMode="auto">
            <a:xfrm>
              <a:off x="2346325" y="2528888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4" name="Text Box 16"/>
            <p:cNvSpPr txBox="1">
              <a:spLocks noChangeArrowheads="1"/>
            </p:cNvSpPr>
            <p:nvPr/>
          </p:nvSpPr>
          <p:spPr bwMode="auto">
            <a:xfrm>
              <a:off x="2727325" y="2528888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25" name="Text Box 17"/>
            <p:cNvSpPr txBox="1">
              <a:spLocks noChangeArrowheads="1"/>
            </p:cNvSpPr>
            <p:nvPr/>
          </p:nvSpPr>
          <p:spPr bwMode="auto">
            <a:xfrm>
              <a:off x="1905000" y="31083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26" name="Text Box 18"/>
            <p:cNvSpPr txBox="1">
              <a:spLocks noChangeArrowheads="1"/>
            </p:cNvSpPr>
            <p:nvPr/>
          </p:nvSpPr>
          <p:spPr bwMode="auto">
            <a:xfrm>
              <a:off x="2346325" y="3108325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28" name="Line 20"/>
            <p:cNvSpPr>
              <a:spLocks noChangeShapeType="1"/>
            </p:cNvSpPr>
            <p:nvPr/>
          </p:nvSpPr>
          <p:spPr bwMode="auto">
            <a:xfrm flipH="1">
              <a:off x="1905000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29" name="Line 21"/>
            <p:cNvSpPr>
              <a:spLocks noChangeShapeType="1"/>
            </p:cNvSpPr>
            <p:nvPr/>
          </p:nvSpPr>
          <p:spPr bwMode="auto">
            <a:xfrm>
              <a:off x="2286000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0" name="Line 22"/>
            <p:cNvSpPr>
              <a:spLocks noChangeShapeType="1"/>
            </p:cNvSpPr>
            <p:nvPr/>
          </p:nvSpPr>
          <p:spPr bwMode="auto">
            <a:xfrm flipH="1">
              <a:off x="2286000" y="18288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1" name="Line 23"/>
            <p:cNvSpPr>
              <a:spLocks noChangeShapeType="1"/>
            </p:cNvSpPr>
            <p:nvPr/>
          </p:nvSpPr>
          <p:spPr bwMode="auto">
            <a:xfrm>
              <a:off x="2667000" y="18288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2" name="Line 24"/>
            <p:cNvSpPr>
              <a:spLocks noChangeShapeType="1"/>
            </p:cNvSpPr>
            <p:nvPr/>
          </p:nvSpPr>
          <p:spPr bwMode="auto">
            <a:xfrm flipH="1">
              <a:off x="2057400" y="23622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3" name="Line 25"/>
            <p:cNvSpPr>
              <a:spLocks noChangeShapeType="1"/>
            </p:cNvSpPr>
            <p:nvPr/>
          </p:nvSpPr>
          <p:spPr bwMode="auto">
            <a:xfrm>
              <a:off x="2438400" y="23622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4" name="Line 26"/>
            <p:cNvSpPr>
              <a:spLocks noChangeShapeType="1"/>
            </p:cNvSpPr>
            <p:nvPr/>
          </p:nvSpPr>
          <p:spPr bwMode="auto">
            <a:xfrm>
              <a:off x="1828800" y="18288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5" name="Line 27"/>
            <p:cNvSpPr>
              <a:spLocks noChangeShapeType="1"/>
            </p:cNvSpPr>
            <p:nvPr/>
          </p:nvSpPr>
          <p:spPr bwMode="auto">
            <a:xfrm>
              <a:off x="2057400" y="28575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6" name="Line 28"/>
            <p:cNvSpPr>
              <a:spLocks noChangeShapeType="1"/>
            </p:cNvSpPr>
            <p:nvPr/>
          </p:nvSpPr>
          <p:spPr bwMode="auto">
            <a:xfrm>
              <a:off x="2514600" y="2895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37" name="Line 29"/>
            <p:cNvSpPr>
              <a:spLocks noChangeShapeType="1"/>
            </p:cNvSpPr>
            <p:nvPr/>
          </p:nvSpPr>
          <p:spPr bwMode="auto">
            <a:xfrm>
              <a:off x="2895600" y="23241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927726" y="2430760"/>
            <a:ext cx="1692275" cy="2400300"/>
            <a:chOff x="4403725" y="1066800"/>
            <a:chExt cx="1692275" cy="2400300"/>
          </a:xfrm>
        </p:grpSpPr>
        <p:sp>
          <p:nvSpPr>
            <p:cNvPr id="119838" name="Text Box 30"/>
            <p:cNvSpPr txBox="1">
              <a:spLocks noChangeArrowheads="1"/>
            </p:cNvSpPr>
            <p:nvPr/>
          </p:nvSpPr>
          <p:spPr bwMode="auto">
            <a:xfrm>
              <a:off x="5389563" y="1066800"/>
              <a:ext cx="325437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39" name="Text Box 31"/>
            <p:cNvSpPr txBox="1">
              <a:spLocks noChangeArrowheads="1"/>
            </p:cNvSpPr>
            <p:nvPr/>
          </p:nvSpPr>
          <p:spPr bwMode="auto">
            <a:xfrm>
              <a:off x="5008563" y="14478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0" name="Text Box 32"/>
            <p:cNvSpPr txBox="1">
              <a:spLocks noChangeArrowheads="1"/>
            </p:cNvSpPr>
            <p:nvPr/>
          </p:nvSpPr>
          <p:spPr bwMode="auto">
            <a:xfrm>
              <a:off x="5694363" y="1447800"/>
              <a:ext cx="325437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41" name="Text Box 33"/>
            <p:cNvSpPr txBox="1">
              <a:spLocks noChangeArrowheads="1"/>
            </p:cNvSpPr>
            <p:nvPr/>
          </p:nvSpPr>
          <p:spPr bwMode="auto">
            <a:xfrm>
              <a:off x="4403725" y="3048000"/>
              <a:ext cx="296863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4" name="Text Box 36"/>
            <p:cNvSpPr txBox="1">
              <a:spLocks noChangeArrowheads="1"/>
            </p:cNvSpPr>
            <p:nvPr/>
          </p:nvSpPr>
          <p:spPr bwMode="auto">
            <a:xfrm>
              <a:off x="4724400" y="1981200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45" name="Text Box 37"/>
            <p:cNvSpPr txBox="1">
              <a:spLocks noChangeArrowheads="1"/>
            </p:cNvSpPr>
            <p:nvPr/>
          </p:nvSpPr>
          <p:spPr bwMode="auto">
            <a:xfrm>
              <a:off x="5270500" y="1981200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6" name="Text Box 38"/>
            <p:cNvSpPr txBox="1">
              <a:spLocks noChangeArrowheads="1"/>
            </p:cNvSpPr>
            <p:nvPr/>
          </p:nvSpPr>
          <p:spPr bwMode="auto">
            <a:xfrm>
              <a:off x="5784850" y="20415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47" name="Text Box 39"/>
            <p:cNvSpPr txBox="1">
              <a:spLocks noChangeArrowheads="1"/>
            </p:cNvSpPr>
            <p:nvPr/>
          </p:nvSpPr>
          <p:spPr bwMode="auto">
            <a:xfrm>
              <a:off x="5029200" y="3070225"/>
              <a:ext cx="31115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19848" name="Text Box 40"/>
            <p:cNvSpPr txBox="1">
              <a:spLocks noChangeArrowheads="1"/>
            </p:cNvSpPr>
            <p:nvPr/>
          </p:nvSpPr>
          <p:spPr bwMode="auto">
            <a:xfrm>
              <a:off x="5341938" y="2560638"/>
              <a:ext cx="296862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49" name="Line 41"/>
            <p:cNvSpPr>
              <a:spLocks noChangeShapeType="1"/>
            </p:cNvSpPr>
            <p:nvPr/>
          </p:nvSpPr>
          <p:spPr bwMode="auto">
            <a:xfrm flipH="1">
              <a:off x="5253038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0" name="Line 42"/>
            <p:cNvSpPr>
              <a:spLocks noChangeShapeType="1"/>
            </p:cNvSpPr>
            <p:nvPr/>
          </p:nvSpPr>
          <p:spPr bwMode="auto">
            <a:xfrm>
              <a:off x="5634038" y="1371600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3" name="Line 45"/>
            <p:cNvSpPr>
              <a:spLocks noChangeShapeType="1"/>
            </p:cNvSpPr>
            <p:nvPr/>
          </p:nvSpPr>
          <p:spPr bwMode="auto">
            <a:xfrm flipH="1">
              <a:off x="4892675" y="1814513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4" name="Line 46"/>
            <p:cNvSpPr>
              <a:spLocks noChangeShapeType="1"/>
            </p:cNvSpPr>
            <p:nvPr/>
          </p:nvSpPr>
          <p:spPr bwMode="auto">
            <a:xfrm>
              <a:off x="5273675" y="1814513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5" name="Line 47"/>
            <p:cNvSpPr>
              <a:spLocks noChangeShapeType="1"/>
            </p:cNvSpPr>
            <p:nvPr/>
          </p:nvSpPr>
          <p:spPr bwMode="auto">
            <a:xfrm>
              <a:off x="4572000" y="2895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6" name="Line 48"/>
            <p:cNvSpPr>
              <a:spLocks noChangeShapeType="1"/>
            </p:cNvSpPr>
            <p:nvPr/>
          </p:nvSpPr>
          <p:spPr bwMode="auto">
            <a:xfrm>
              <a:off x="5181600" y="28194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7" name="Line 49"/>
            <p:cNvSpPr>
              <a:spLocks noChangeShapeType="1"/>
            </p:cNvSpPr>
            <p:nvPr/>
          </p:nvSpPr>
          <p:spPr bwMode="auto">
            <a:xfrm>
              <a:off x="5510213" y="2347913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59" name="Text Box 51"/>
            <p:cNvSpPr txBox="1">
              <a:spLocks noChangeArrowheads="1"/>
            </p:cNvSpPr>
            <p:nvPr/>
          </p:nvSpPr>
          <p:spPr bwMode="auto">
            <a:xfrm>
              <a:off x="4419600" y="2498725"/>
              <a:ext cx="368300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19860" name="Text Box 52"/>
            <p:cNvSpPr txBox="1">
              <a:spLocks noChangeArrowheads="1"/>
            </p:cNvSpPr>
            <p:nvPr/>
          </p:nvSpPr>
          <p:spPr bwMode="auto">
            <a:xfrm>
              <a:off x="5029200" y="2498725"/>
              <a:ext cx="32543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miter lim="800000"/>
                  <a:headEnd/>
                  <a:tailEnd type="none" w="lg" len="lg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r>
                <a:rPr kumimoji="1" lang="en-US" altLang="zh-CN" sz="2000" b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19861" name="Line 53"/>
            <p:cNvSpPr>
              <a:spLocks noChangeShapeType="1"/>
            </p:cNvSpPr>
            <p:nvPr/>
          </p:nvSpPr>
          <p:spPr bwMode="auto">
            <a:xfrm flipH="1">
              <a:off x="4587875" y="2346325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62" name="Line 54"/>
            <p:cNvSpPr>
              <a:spLocks noChangeShapeType="1"/>
            </p:cNvSpPr>
            <p:nvPr/>
          </p:nvSpPr>
          <p:spPr bwMode="auto">
            <a:xfrm>
              <a:off x="4968875" y="2346325"/>
              <a:ext cx="152400" cy="2286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9863" name="Line 55"/>
            <p:cNvSpPr>
              <a:spLocks noChangeShapeType="1"/>
            </p:cNvSpPr>
            <p:nvPr/>
          </p:nvSpPr>
          <p:spPr bwMode="auto">
            <a:xfrm>
              <a:off x="5867400" y="1752600"/>
              <a:ext cx="0" cy="304800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lnSpc>
                  <a:spcPct val="100000"/>
                </a:lnSpc>
                <a:buNone/>
                <a:defRPr/>
              </a:pPr>
              <a:endParaRPr kumimoji="1" lang="zh-CN" altLang="en-US" sz="2000" b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5" name="标题 4">
            <a:extLst>
              <a:ext uri="{FF2B5EF4-FFF2-40B4-BE49-F238E27FC236}">
                <a16:creationId xmlns:a16="http://schemas.microsoft.com/office/drawing/2014/main" id="{004D00F2-544D-47B0-B22C-1DAAEBF2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第三章语法分析练习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C92588-8219-43FA-A18A-5C7BFA76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该文法不是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LR(1)</a:t>
            </a:r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文法。具有二义性。</a:t>
            </a:r>
            <a:endParaRPr kumimoji="1" lang="en-US" altLang="zh-CN" sz="2800" b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对于句子</a:t>
            </a:r>
            <a:r>
              <a:rPr kumimoji="1" lang="en-US" altLang="zh-CN" sz="2800" b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abab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kumimoji="1" lang="zh-CN" altLang="en-US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存在两棵不同的分析树。</a:t>
            </a:r>
            <a:endParaRPr kumimoji="1" lang="en-US" altLang="zh-CN" sz="2800" b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zh-CN" altLang="en-US" sz="2800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D901CA5-B856-466C-9F21-3CB59B9A1B75}"/>
              </a:ext>
            </a:extLst>
          </p:cNvPr>
          <p:cNvSpPr txBox="1"/>
          <p:nvPr/>
        </p:nvSpPr>
        <p:spPr bwMode="auto">
          <a:xfrm>
            <a:off x="9687948" y="908720"/>
            <a:ext cx="2159563" cy="867930"/>
          </a:xfrm>
          <a:prstGeom prst="rect">
            <a:avLst/>
          </a:prstGeom>
          <a:noFill/>
          <a:ln w="9525">
            <a:solidFill>
              <a:schemeClr val="tx2">
                <a:lumMod val="95000"/>
                <a:lumOff val="5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S 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A S | b</a:t>
            </a:r>
          </a:p>
          <a:p>
            <a:pPr marL="0" indent="0">
              <a:buNone/>
            </a:pP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A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kumimoji="1" lang="en-US" altLang="zh-CN" sz="2800" b="0" dirty="0">
                <a:solidFill>
                  <a:srgbClr val="00000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 S A | a</a:t>
            </a:r>
            <a:endParaRPr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321632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重点</a:t>
            </a:r>
            <a:endParaRPr lang="en-US" altLang="zh-CN" dirty="0"/>
          </a:p>
          <a:p>
            <a:r>
              <a:rPr lang="zh-CN" altLang="en-US" dirty="0"/>
              <a:t>综合属性、继承属性</a:t>
            </a:r>
            <a:endParaRPr lang="en-US" altLang="zh-CN" dirty="0"/>
          </a:p>
          <a:p>
            <a:r>
              <a:rPr lang="en-US" altLang="zh-CN" dirty="0">
                <a:sym typeface="Symbol" pitchFamily="18" charset="2"/>
              </a:rPr>
              <a:t>S</a:t>
            </a:r>
            <a:r>
              <a:rPr lang="zh-CN" altLang="en-US" dirty="0">
                <a:sym typeface="Symbol" pitchFamily="18" charset="2"/>
              </a:rPr>
              <a:t>属性语法制导定义</a:t>
            </a:r>
            <a:endParaRPr lang="en-US" altLang="zh-CN" dirty="0">
              <a:sym typeface="Symbol" pitchFamily="18" charset="2"/>
            </a:endParaRPr>
          </a:p>
          <a:p>
            <a:r>
              <a:rPr lang="en-US" altLang="zh-CN" dirty="0">
                <a:sym typeface="Symbol" pitchFamily="18" charset="2"/>
              </a:rPr>
              <a:t>L</a:t>
            </a:r>
            <a:r>
              <a:rPr lang="zh-CN" altLang="en-US" dirty="0">
                <a:sym typeface="Symbol" pitchFamily="18" charset="2"/>
              </a:rPr>
              <a:t>属性语法制导的翻译方案（难点）</a:t>
            </a:r>
            <a:endParaRPr lang="en-US" altLang="zh-CN" dirty="0">
              <a:sym typeface="Symbol" pitchFamily="18" charset="2"/>
            </a:endParaRPr>
          </a:p>
          <a:p>
            <a:pPr lvl="1"/>
            <a:r>
              <a:rPr lang="en-US" altLang="zh-CN" i="1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2" charset="-122"/>
              </a:rPr>
              <a:t>L</a:t>
            </a:r>
            <a:r>
              <a:rPr lang="zh-CN" altLang="en-US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属性定义的自上而下计算</a:t>
            </a:r>
            <a:endParaRPr lang="en-US" altLang="zh-CN" dirty="0">
              <a:solidFill>
                <a:srgbClr val="996633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lvl="1"/>
            <a:r>
              <a:rPr lang="en-US" altLang="zh-CN" i="1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黑体" pitchFamily="2" charset="-122"/>
              </a:rPr>
              <a:t>L</a:t>
            </a:r>
            <a:r>
              <a:rPr lang="zh-CN" altLang="en-US" dirty="0">
                <a:solidFill>
                  <a:srgbClr val="996633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属性定义的自下而上计算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语法树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栈代码</a:t>
            </a:r>
            <a:endParaRPr lang="en-US" altLang="zh-CN" dirty="0">
              <a:sym typeface="Symbol" pitchFamily="18" charset="2"/>
            </a:endParaRPr>
          </a:p>
          <a:p>
            <a:r>
              <a:rPr lang="zh-CN" altLang="en-US" dirty="0">
                <a:sym typeface="Symbol" pitchFamily="18" charset="2"/>
              </a:rPr>
              <a:t>消除继承属性</a:t>
            </a:r>
            <a:endParaRPr lang="en-US" altLang="zh-CN" dirty="0">
              <a:sym typeface="Symbol" pitchFamily="18" charset="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7380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C9DCF00-46B4-4EE4-95FE-0F21D1F2F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z="2800" dirty="0"/>
              <a:t>4-1 </a:t>
            </a:r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 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</a:t>
            </a:r>
            <a:r>
              <a:rPr lang="zh-CN" altLang="zh-CN" sz="2800" dirty="0"/>
              <a:t>二元运算符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zh-CN" altLang="zh-CN" sz="2800" dirty="0"/>
              <a:t>和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zh-CN" altLang="zh-CN" sz="2800" dirty="0"/>
              <a:t>哪个优先级更高</a:t>
            </a:r>
            <a:r>
              <a:rPr lang="en-US" altLang="zh-CN" sz="2800" dirty="0"/>
              <a:t>?</a:t>
            </a:r>
            <a:r>
              <a:rPr lang="zh-CN" altLang="zh-CN" sz="2800" dirty="0"/>
              <a:t>简要叙述理由。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zh-CN" sz="2800" dirty="0"/>
              <a:t>构造</a:t>
            </a:r>
            <a:r>
              <a:rPr lang="en-US" altLang="zh-CN" sz="2800" dirty="0"/>
              <a:t>(</a:t>
            </a:r>
            <a:r>
              <a:rPr lang="en-US" altLang="zh-CN" sz="2800" i="1" dirty="0"/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/>
              <a:t>a </a:t>
            </a:r>
            <a:r>
              <a:rPr lang="en-US" altLang="zh-CN" sz="2800" dirty="0"/>
              <a:t>)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的分析树。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设计一个语法制导定义，统计句子中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的出现次数。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设计一个翻译模式，输出句子中</a:t>
            </a:r>
            <a:r>
              <a:rPr lang="en-US" altLang="zh-CN" sz="2800" i="1" dirty="0"/>
              <a:t>a </a:t>
            </a:r>
            <a:r>
              <a:rPr lang="zh-CN" altLang="en-US" sz="2800" dirty="0"/>
              <a:t>是第几个字符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48824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AC97BBEB-DFDF-47F1-AC0B-92F7A085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z="2800" dirty="0"/>
              <a:t>4-1 </a:t>
            </a:r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 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</a:t>
            </a:r>
            <a:r>
              <a:rPr lang="zh-CN" altLang="zh-CN" sz="2800" dirty="0"/>
              <a:t>运算符</a:t>
            </a:r>
            <a:r>
              <a:rPr lang="en-US" altLang="zh-CN" sz="2800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zh-CN" altLang="zh-CN" sz="2800" dirty="0"/>
              <a:t>优先级更高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zh-CN" altLang="zh-CN" sz="2800" dirty="0"/>
              <a:t>构造</a:t>
            </a:r>
            <a:r>
              <a:rPr lang="en-US" altLang="zh-CN" sz="2800" dirty="0"/>
              <a:t>(</a:t>
            </a:r>
            <a:r>
              <a:rPr lang="en-US" altLang="zh-CN" sz="2800" i="1" dirty="0"/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/>
              <a:t> a</a:t>
            </a:r>
            <a:r>
              <a:rPr lang="en-US" altLang="zh-CN" sz="2800" dirty="0"/>
              <a:t>)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的分析树。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 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S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T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a</a:t>
            </a:r>
            <a:r>
              <a:rPr lang="en-US" altLang="zh-CN" sz="2800" i="1" dirty="0">
                <a:sym typeface="Symbol" panose="05050102010706020507" pitchFamily="18" charset="2"/>
              </a:rPr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</a:t>
            </a:r>
          </a:p>
          <a:p>
            <a:pPr marL="0" indent="0">
              <a:buNone/>
            </a:pPr>
            <a:r>
              <a:rPr lang="en-US" altLang="zh-CN" sz="2800" i="1" dirty="0">
                <a:sym typeface="Symbol" panose="05050102010706020507" pitchFamily="18" charset="2"/>
              </a:rPr>
              <a:t> 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</a:t>
            </a:r>
            <a:r>
              <a:rPr lang="en-US" altLang="zh-CN" sz="2800" i="1" dirty="0">
                <a:sym typeface="Symbol" panose="05050102010706020507" pitchFamily="18" charset="2"/>
              </a:rPr>
              <a:t>a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i="1" dirty="0">
                <a:sym typeface="Symbol" panose="05050102010706020507" pitchFamily="18" charset="2"/>
              </a:rPr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</a:t>
            </a:r>
            <a:r>
              <a:rPr lang="en-US" altLang="zh-CN" sz="2800" baseline="-25000" dirty="0">
                <a:sym typeface="Symbol" panose="05050102010706020507" pitchFamily="18" charset="2"/>
              </a:rPr>
              <a:t>l</a:t>
            </a:r>
            <a:r>
              <a:rPr lang="en-US" altLang="zh-CN" sz="2800" baseline="-25000" dirty="0"/>
              <a:t>m</a:t>
            </a:r>
            <a:r>
              <a:rPr lang="en-US" altLang="zh-CN" sz="2800" dirty="0">
                <a:sym typeface="Symbol" panose="05050102010706020507" pitchFamily="18" charset="2"/>
              </a:rPr>
              <a:t> ( a </a:t>
            </a:r>
            <a:r>
              <a:rPr lang="en-US" altLang="zh-CN" sz="2800" i="1" dirty="0">
                <a:sym typeface="Symbol" panose="05050102010706020507" pitchFamily="18" charset="2"/>
              </a:rPr>
              <a:t> a</a:t>
            </a:r>
            <a:r>
              <a:rPr lang="en-US" altLang="zh-CN" sz="2800" dirty="0">
                <a:sym typeface="Symbol" panose="05050102010706020507" pitchFamily="18" charset="2"/>
              </a:rPr>
              <a:t> ) 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9902156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689D8096-FC69-4128-B1D4-3904B367D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z="2800" dirty="0"/>
              <a:t>4-1 </a:t>
            </a:r>
            <a:r>
              <a:rPr lang="zh-CN" altLang="zh-CN" sz="2800" dirty="0"/>
              <a:t>已知文法</a:t>
            </a:r>
            <a:r>
              <a:rPr lang="en-US" altLang="zh-CN" sz="2800" i="1" dirty="0"/>
              <a:t>G </a:t>
            </a:r>
            <a:r>
              <a:rPr lang="en-US" altLang="zh-CN" sz="2800" dirty="0">
                <a:sym typeface="Symbol" panose="05050102010706020507" pitchFamily="18" charset="2"/>
              </a:rPr>
              <a:t></a:t>
            </a:r>
            <a:r>
              <a:rPr lang="zh-CN" altLang="zh-CN" sz="2800" dirty="0"/>
              <a:t>的产生式如下（其中，</a:t>
            </a:r>
            <a:r>
              <a:rPr lang="en-US" altLang="zh-CN" sz="2800" i="1" dirty="0"/>
              <a:t>S </a:t>
            </a:r>
            <a:r>
              <a:rPr lang="zh-CN" altLang="zh-CN" sz="2800" dirty="0"/>
              <a:t>是文法开始符号）：</a:t>
            </a:r>
          </a:p>
          <a:p>
            <a:pPr marL="0" indent="0">
              <a:buNone/>
            </a:pPr>
            <a:r>
              <a:rPr lang="en-US" altLang="zh-CN" sz="2800" i="1" dirty="0"/>
              <a:t> 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设计一个语法制导定义，统计句子中</a:t>
            </a:r>
            <a:r>
              <a:rPr lang="en-US" altLang="zh-CN" sz="2800" i="1" dirty="0"/>
              <a:t>a </a:t>
            </a:r>
            <a:r>
              <a:rPr lang="zh-CN" altLang="zh-CN" sz="2800" dirty="0"/>
              <a:t>的出现次数。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i="1" dirty="0">
                <a:solidFill>
                  <a:srgbClr val="C00000"/>
                </a:solidFill>
              </a:rPr>
              <a:t> S</a:t>
            </a:r>
            <a:r>
              <a:rPr lang="zh-CN" altLang="en-US" sz="2800" dirty="0">
                <a:solidFill>
                  <a:srgbClr val="C00000"/>
                </a:solidFill>
              </a:rPr>
              <a:t>＇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 </a:t>
            </a:r>
            <a:r>
              <a:rPr lang="en-US" altLang="zh-CN" sz="2800" i="1" dirty="0">
                <a:solidFill>
                  <a:srgbClr val="C00000"/>
                </a:solidFill>
              </a:rPr>
              <a:t>S    		</a:t>
            </a:r>
            <a:r>
              <a:rPr lang="en-US" altLang="zh-CN" sz="2800" dirty="0">
                <a:solidFill>
                  <a:srgbClr val="C00000"/>
                </a:solidFill>
              </a:rPr>
              <a:t>{print(</a:t>
            </a:r>
            <a:r>
              <a:rPr lang="en-US" altLang="zh-CN" sz="2800" dirty="0" err="1">
                <a:solidFill>
                  <a:srgbClr val="C00000"/>
                </a:solidFill>
              </a:rPr>
              <a:t>S.num</a:t>
            </a:r>
            <a:r>
              <a:rPr lang="en-US" altLang="zh-CN" sz="2800" dirty="0">
                <a:solidFill>
                  <a:srgbClr val="C00000"/>
                </a:solidFill>
              </a:rPr>
              <a:t>)}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=T.num+S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    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.num+1}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     	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 </a:t>
            </a:r>
            <a:r>
              <a:rPr lang="en-US" altLang="zh-CN" sz="2800" i="1" dirty="0"/>
              <a:t>a          	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=1}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2651661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7B758DF-6AFB-4FDF-B529-53CB819C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r>
              <a:rPr lang="en-US" altLang="zh-CN" sz="2800" dirty="0"/>
              <a:t> </a:t>
            </a:r>
            <a:r>
              <a:rPr lang="en-US" altLang="zh-CN" sz="2800" i="1" dirty="0"/>
              <a:t>S </a:t>
            </a:r>
            <a:r>
              <a:rPr lang="en-US" altLang="zh-CN" sz="2800" dirty="0"/>
              <a:t>| </a:t>
            </a:r>
            <a:r>
              <a:rPr lang="en-US" altLang="zh-CN" sz="2800" i="1" dirty="0"/>
              <a:t>T 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  <a:r>
              <a:rPr lang="en-US" altLang="zh-CN" sz="2800" i="1" dirty="0"/>
              <a:t>a </a:t>
            </a:r>
            <a:r>
              <a:rPr lang="en-US" altLang="zh-CN" sz="2800" dirty="0"/>
              <a:t>| ( 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| </a:t>
            </a:r>
            <a:r>
              <a:rPr lang="en-US" altLang="zh-CN" sz="2800" i="1" dirty="0"/>
              <a:t>a</a:t>
            </a:r>
            <a:endParaRPr lang="zh-CN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zh-CN" altLang="zh-CN" sz="2800" dirty="0"/>
              <a:t>设计一个翻译模式，输出句子中</a:t>
            </a:r>
            <a:r>
              <a:rPr lang="en-US" altLang="zh-CN" sz="2800" i="1" dirty="0"/>
              <a:t>a</a:t>
            </a:r>
            <a:r>
              <a:rPr lang="zh-CN" altLang="en-US" sz="2800" dirty="0"/>
              <a:t>是第几个字符</a:t>
            </a:r>
            <a:r>
              <a:rPr lang="zh-CN" altLang="zh-CN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i="1" dirty="0">
                <a:solidFill>
                  <a:srgbClr val="C00000"/>
                </a:solidFill>
              </a:rPr>
              <a:t>S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   </a:t>
            </a:r>
            <a:r>
              <a:rPr lang="en-US" altLang="zh-CN" sz="2800" dirty="0">
                <a:solidFill>
                  <a:srgbClr val="C00000"/>
                </a:solidFill>
              </a:rPr>
              <a:t>{S.in=0}</a:t>
            </a:r>
            <a:r>
              <a:rPr lang="en-US" altLang="zh-CN" sz="2800" i="1" dirty="0">
                <a:solidFill>
                  <a:srgbClr val="C00000"/>
                </a:solidFill>
              </a:rPr>
              <a:t>    S    </a:t>
            </a:r>
            <a:r>
              <a:rPr lang="en-US" altLang="zh-CN" sz="2800" dirty="0">
                <a:solidFill>
                  <a:srgbClr val="C00000"/>
                </a:solidFill>
              </a:rPr>
              <a:t>{S</a:t>
            </a:r>
            <a:r>
              <a:rPr lang="en-US" altLang="zh-CN" sz="2800" dirty="0">
                <a:solidFill>
                  <a:srgbClr val="C00000"/>
                </a:solidFill>
                <a:sym typeface="Symbol" panose="05050102010706020507" pitchFamily="18" charset="2"/>
              </a:rPr>
              <a:t></a:t>
            </a:r>
            <a:r>
              <a:rPr lang="en-US" altLang="zh-CN" sz="2800" dirty="0">
                <a:solidFill>
                  <a:srgbClr val="C00000"/>
                </a:solidFill>
              </a:rPr>
              <a:t>.</a:t>
            </a:r>
            <a:r>
              <a:rPr lang="en-US" altLang="zh-CN" sz="2800" dirty="0" err="1">
                <a:solidFill>
                  <a:srgbClr val="C00000"/>
                </a:solidFill>
              </a:rPr>
              <a:t>num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en-US" altLang="zh-CN" sz="2800" dirty="0" err="1">
                <a:solidFill>
                  <a:srgbClr val="C00000"/>
                </a:solidFill>
              </a:rPr>
              <a:t>S.num</a:t>
            </a:r>
            <a:r>
              <a:rPr lang="en-US" altLang="zh-CN" sz="2800" dirty="0">
                <a:solidFill>
                  <a:srgbClr val="C00000"/>
                </a:solidFill>
              </a:rPr>
              <a:t>)}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dirty="0"/>
              <a:t>{T.in=S.in} 	</a:t>
            </a:r>
            <a:r>
              <a:rPr lang="en-US" altLang="zh-CN" sz="2800" i="1" dirty="0"/>
              <a:t>T </a:t>
            </a:r>
            <a:r>
              <a:rPr lang="en-US" altLang="zh-CN" sz="2800" dirty="0">
                <a:sym typeface="Symbol" panose="05050102010706020507" pitchFamily="18" charset="2"/>
              </a:rPr>
              <a:t></a:t>
            </a:r>
            <a:endParaRPr lang="en-US" altLang="zh-CN" sz="2800" i="1" dirty="0"/>
          </a:p>
          <a:p>
            <a:pPr marL="0" indent="0">
              <a:buNone/>
            </a:pPr>
            <a:r>
              <a:rPr lang="en-US" altLang="zh-CN" sz="2800" i="1" dirty="0"/>
              <a:t>      </a:t>
            </a:r>
            <a:r>
              <a:rPr lang="en-US" altLang="zh-CN" sz="2800" dirty="0"/>
              <a:t>{S.in=S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.in} 	</a:t>
            </a:r>
            <a:r>
              <a:rPr lang="en-US" altLang="zh-CN" sz="2800" i="1" dirty="0"/>
              <a:t>S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=T.num+S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.num}</a:t>
            </a:r>
          </a:p>
          <a:p>
            <a:pPr marL="0" indent="0">
              <a:buNone/>
            </a:pPr>
            <a:r>
              <a:rPr lang="en-US" altLang="zh-CN" sz="2800" i="1" dirty="0"/>
              <a:t> S </a:t>
            </a:r>
            <a:r>
              <a:rPr lang="en-US" altLang="zh-CN" sz="2800" dirty="0">
                <a:sym typeface="Symbol" panose="05050102010706020507" pitchFamily="18" charset="2"/>
              </a:rPr>
              <a:t> </a:t>
            </a:r>
            <a:r>
              <a:rPr lang="en-US" altLang="zh-CN" sz="2800" dirty="0"/>
              <a:t>{T.in=S.in} </a:t>
            </a:r>
            <a:r>
              <a:rPr lang="en-US" altLang="zh-CN" sz="2800" i="1" dirty="0"/>
              <a:t>T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{T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.in=T.in}</a:t>
            </a:r>
            <a:r>
              <a:rPr lang="en-US" altLang="zh-CN" sz="2800" i="1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i="1" dirty="0"/>
              <a:t> </a:t>
            </a:r>
            <a:r>
              <a:rPr lang="en-US" altLang="zh-CN" sz="2800" dirty="0">
                <a:sym typeface="Symbol" panose="05050102010706020507" pitchFamily="18" charset="2"/>
              </a:rPr>
              <a:t></a:t>
            </a:r>
            <a:r>
              <a:rPr lang="en-US" altLang="zh-CN" sz="2800" dirty="0"/>
              <a:t> </a:t>
            </a:r>
          </a:p>
          <a:p>
            <a:pPr marL="0" indent="0">
              <a:buNone/>
            </a:pPr>
            <a:r>
              <a:rPr lang="en-US" altLang="zh-CN" sz="2800" dirty="0"/>
              <a:t>{print(T.in+T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.num+1)} </a:t>
            </a:r>
            <a:r>
              <a:rPr lang="en-US" altLang="zh-CN" sz="2800" i="1" dirty="0"/>
              <a:t>a </a:t>
            </a:r>
            <a:r>
              <a:rPr lang="en-US" altLang="zh-CN" sz="2800" dirty="0"/>
              <a:t>{T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.num=T.num+1}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({S.in=T.in}	</a:t>
            </a:r>
            <a:r>
              <a:rPr lang="en-US" altLang="zh-CN" sz="2800" i="1" dirty="0"/>
              <a:t>S </a:t>
            </a:r>
            <a:r>
              <a:rPr lang="en-US" altLang="zh-CN" sz="2800" dirty="0"/>
              <a:t>)   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</a:t>
            </a:r>
            <a:r>
              <a:rPr lang="en-US" altLang="zh-CN" sz="2800" dirty="0" err="1"/>
              <a:t>S.num</a:t>
            </a:r>
            <a:r>
              <a:rPr lang="en-US" altLang="zh-CN" sz="2800" dirty="0"/>
              <a:t>}</a:t>
            </a:r>
          </a:p>
          <a:p>
            <a:pPr marL="0" indent="0">
              <a:buNone/>
            </a:pPr>
            <a:r>
              <a:rPr lang="en-US" altLang="zh-CN" sz="2800" i="1" dirty="0"/>
              <a:t> T </a:t>
            </a:r>
            <a:r>
              <a:rPr lang="en-US" altLang="zh-CN" sz="2800" dirty="0">
                <a:sym typeface="Symbol" panose="05050102010706020507" pitchFamily="18" charset="2"/>
              </a:rPr>
              <a:t></a:t>
            </a:r>
            <a:r>
              <a:rPr lang="en-US" altLang="zh-CN" sz="2800" dirty="0"/>
              <a:t> {print(T.in+1)} </a:t>
            </a:r>
            <a:r>
              <a:rPr lang="en-US" altLang="zh-CN" sz="2800" i="1" dirty="0"/>
              <a:t>a </a:t>
            </a:r>
            <a:r>
              <a:rPr lang="en-US" altLang="zh-CN" sz="2800" dirty="0"/>
              <a:t>{</a:t>
            </a:r>
            <a:r>
              <a:rPr lang="en-US" altLang="zh-CN" sz="2800" dirty="0" err="1"/>
              <a:t>T.num</a:t>
            </a:r>
            <a:r>
              <a:rPr lang="en-US" altLang="zh-CN" sz="2800" dirty="0"/>
              <a:t>=1}</a:t>
            </a:r>
            <a:endParaRPr lang="zh-CN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48348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第四章语法制导定义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4-2 </a:t>
            </a:r>
            <a:r>
              <a:rPr lang="zh-CN" altLang="zh-CN" sz="2800" dirty="0"/>
              <a:t>为文法</a:t>
            </a:r>
            <a:r>
              <a:rPr lang="en-US" altLang="zh-CN" sz="2800" dirty="0"/>
              <a:t>	S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*S | B | a 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		B </a:t>
            </a:r>
            <a:r>
              <a:rPr lang="en-US" altLang="zh-CN" sz="2800" dirty="0">
                <a:sym typeface="Symbol"/>
              </a:rPr>
              <a:t></a:t>
            </a:r>
            <a:r>
              <a:rPr lang="en-US" altLang="zh-CN" sz="2800" dirty="0"/>
              <a:t> b, </a:t>
            </a:r>
            <a:r>
              <a:rPr lang="en-US" altLang="zh-CN" sz="2800" dirty="0" err="1"/>
              <a:t>aS</a:t>
            </a:r>
            <a:r>
              <a:rPr lang="en-US" altLang="zh-CN" sz="2800" dirty="0"/>
              <a:t> | S, B</a:t>
            </a:r>
            <a:endParaRPr lang="zh-CN" altLang="zh-CN" sz="2800" dirty="0"/>
          </a:p>
          <a:p>
            <a:r>
              <a:rPr lang="zh-CN" altLang="zh-CN" sz="2800" dirty="0"/>
              <a:t>写一个翻译方案，它打印出每个</a:t>
            </a:r>
            <a:r>
              <a:rPr lang="en-US" altLang="zh-CN" sz="2800" dirty="0"/>
              <a:t>a</a:t>
            </a:r>
            <a:r>
              <a:rPr lang="zh-CN" altLang="zh-CN" sz="2800" dirty="0"/>
              <a:t>在句子中是第几个字符。例如当句子是 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b,a</a:t>
            </a:r>
            <a:r>
              <a:rPr lang="en-US" altLang="zh-CN" sz="2800" dirty="0"/>
              <a:t>*a </a:t>
            </a:r>
            <a:r>
              <a:rPr lang="zh-CN" altLang="zh-CN" sz="2800" dirty="0"/>
              <a:t>时打印的结果是</a:t>
            </a:r>
            <a:r>
              <a:rPr lang="en-US" altLang="zh-CN" sz="2800" dirty="0"/>
              <a:t>4 6 </a:t>
            </a:r>
            <a:r>
              <a:rPr lang="zh-CN" altLang="zh-CN" sz="2800" dirty="0"/>
              <a:t>。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S’</a:t>
            </a:r>
            <a:r>
              <a:rPr lang="en-US" altLang="zh-CN" sz="2400" dirty="0">
                <a:sym typeface="Symbol"/>
              </a:rPr>
              <a:t> </a:t>
            </a:r>
            <a:r>
              <a:rPr lang="en-US" altLang="zh-CN" sz="2400" dirty="0"/>
              <a:t>{S.in =0;}	S </a:t>
            </a:r>
            <a:endParaRPr lang="zh-CN" altLang="zh-CN" sz="24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S </a:t>
            </a:r>
            <a:r>
              <a:rPr lang="en-US" altLang="zh-CN" sz="2400" dirty="0">
                <a:sym typeface="Symbol"/>
              </a:rPr>
              <a:t></a:t>
            </a:r>
            <a:r>
              <a:rPr lang="en-US" altLang="zh-CN" sz="2400" dirty="0"/>
              <a:t> * {S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.in =S.in + 1} S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{S.s=S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.s+1}</a:t>
            </a:r>
            <a:endParaRPr lang="zh-CN" altLang="zh-CN" sz="24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S </a:t>
            </a:r>
            <a:r>
              <a:rPr lang="en-US" altLang="zh-CN" sz="2400" dirty="0">
                <a:sym typeface="Symbol"/>
              </a:rPr>
              <a:t></a:t>
            </a:r>
            <a:r>
              <a:rPr lang="en-US" altLang="zh-CN" sz="2400" dirty="0"/>
              <a:t> {B.in =S.in}	B {S.s= B.s}</a:t>
            </a:r>
            <a:endParaRPr lang="zh-CN" altLang="zh-CN" sz="24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S </a:t>
            </a:r>
            <a:r>
              <a:rPr lang="en-US" altLang="zh-CN" sz="2400" dirty="0">
                <a:sym typeface="Symbol"/>
              </a:rPr>
              <a:t></a:t>
            </a:r>
            <a:r>
              <a:rPr lang="en-US" altLang="zh-CN" sz="2400" dirty="0"/>
              <a:t> a	{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(S.in + 1); S.s=1}</a:t>
            </a:r>
            <a:endParaRPr lang="zh-CN" altLang="zh-CN" sz="24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B </a:t>
            </a:r>
            <a:r>
              <a:rPr lang="en-US" altLang="zh-CN" sz="2400" dirty="0">
                <a:sym typeface="Symbol"/>
              </a:rPr>
              <a:t></a:t>
            </a:r>
            <a:r>
              <a:rPr lang="en-US" altLang="zh-CN" sz="2400" dirty="0"/>
              <a:t> b, a	{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(B.in +3)</a:t>
            </a:r>
            <a:r>
              <a:rPr lang="zh-CN" altLang="zh-CN" sz="2400" dirty="0"/>
              <a:t>；</a:t>
            </a:r>
            <a:r>
              <a:rPr lang="en-US" altLang="zh-CN" sz="2400" dirty="0"/>
              <a:t>S.in= B.in+3}	S 	{B.s=S.s + 3}</a:t>
            </a:r>
            <a:endParaRPr lang="zh-CN" altLang="zh-CN" sz="2400" dirty="0"/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B </a:t>
            </a:r>
            <a:r>
              <a:rPr lang="en-US" altLang="zh-CN" sz="2400" dirty="0">
                <a:sym typeface="Symbol"/>
              </a:rPr>
              <a:t></a:t>
            </a:r>
            <a:r>
              <a:rPr lang="en-US" altLang="zh-CN" sz="2400" dirty="0"/>
              <a:t> {S.in=B.in}	S,	{B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.in=B.in +S.s +1}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altLang="zh-CN" sz="2400" dirty="0"/>
              <a:t>			B</a:t>
            </a:r>
            <a:r>
              <a:rPr lang="en-US" altLang="zh-CN" sz="2400" baseline="-25000" dirty="0"/>
              <a:t>1	</a:t>
            </a:r>
            <a:r>
              <a:rPr lang="en-US" altLang="zh-CN" sz="2400" dirty="0"/>
              <a:t>{B.s=S.s+B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.s +1}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923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过程的活动</a:t>
            </a:r>
            <a:endParaRPr lang="en-US" altLang="zh-CN" dirty="0"/>
          </a:p>
          <a:p>
            <a:r>
              <a:rPr lang="zh-CN" altLang="en-US" dirty="0"/>
              <a:t>活动记录</a:t>
            </a:r>
            <a:endParaRPr lang="en-US" altLang="zh-CN" dirty="0"/>
          </a:p>
          <a:p>
            <a:r>
              <a:rPr lang="zh-CN" altLang="en-US" dirty="0"/>
              <a:t>活动树、运行栈</a:t>
            </a:r>
            <a:endParaRPr lang="en-US" altLang="zh-CN" dirty="0"/>
          </a:p>
          <a:p>
            <a:r>
              <a:rPr lang="zh-CN" altLang="en-US" dirty="0"/>
              <a:t>过程调用序列、过程返回序列</a:t>
            </a:r>
            <a:endParaRPr lang="en-US" altLang="zh-CN" dirty="0"/>
          </a:p>
          <a:p>
            <a:r>
              <a:rPr lang="zh-CN" altLang="en-US" dirty="0"/>
              <a:t>悬空引用</a:t>
            </a:r>
            <a:endParaRPr lang="en-US" altLang="zh-CN" dirty="0"/>
          </a:p>
          <a:p>
            <a:r>
              <a:rPr lang="zh-CN" altLang="en-US" dirty="0"/>
              <a:t>控制链、访问链</a:t>
            </a:r>
          </a:p>
        </p:txBody>
      </p:sp>
    </p:spTree>
    <p:extLst>
      <p:ext uri="{BB962C8B-B14F-4D97-AF65-F5344CB8AC3E}">
        <p14:creationId xmlns:p14="http://schemas.microsoft.com/office/powerpoint/2010/main" val="32173806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FB475DE-7C25-4D60-BF5D-5664081B8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动态存储分配可采取的分配方案是</a:t>
            </a:r>
            <a:r>
              <a:rPr lang="en-US" altLang="zh-CN" sz="2800" dirty="0"/>
              <a:t>__________</a:t>
            </a:r>
            <a:r>
              <a:rPr lang="zh-CN" altLang="zh-CN" sz="2800" dirty="0"/>
              <a:t>。</a:t>
            </a:r>
          </a:p>
          <a:p>
            <a:pPr marL="0" indent="0">
              <a:buNone/>
            </a:pPr>
            <a:r>
              <a:rPr lang="en-US" altLang="zh-CN" sz="2800" dirty="0"/>
              <a:t>A.</a:t>
            </a:r>
            <a:r>
              <a:rPr lang="zh-CN" altLang="zh-CN" sz="2800" dirty="0"/>
              <a:t>队式存储分配</a:t>
            </a:r>
            <a:r>
              <a:rPr lang="en-US" altLang="zh-CN" sz="2800" dirty="0"/>
              <a:t>   B. </a:t>
            </a:r>
            <a:r>
              <a:rPr lang="zh-CN" altLang="zh-CN" sz="2800" dirty="0"/>
              <a:t>栈式存储分配</a:t>
            </a:r>
            <a:r>
              <a:rPr lang="en-US" altLang="zh-CN" sz="2800" dirty="0"/>
              <a:t>   </a:t>
            </a:r>
          </a:p>
          <a:p>
            <a:pPr marL="0" indent="0">
              <a:buNone/>
            </a:pPr>
            <a:r>
              <a:rPr lang="en-US" altLang="zh-CN" sz="2800" dirty="0"/>
              <a:t>C.</a:t>
            </a:r>
            <a:r>
              <a:rPr lang="zh-CN" altLang="zh-CN" sz="2800" dirty="0"/>
              <a:t>线性存储分配</a:t>
            </a:r>
            <a:r>
              <a:rPr lang="en-US" altLang="zh-CN" sz="2800" dirty="0"/>
              <a:t>   D. </a:t>
            </a:r>
            <a:r>
              <a:rPr lang="zh-CN" altLang="zh-CN" sz="2800" dirty="0"/>
              <a:t>链式存储分配</a:t>
            </a:r>
          </a:p>
          <a:p>
            <a:pPr lvl="0"/>
            <a:r>
              <a:rPr lang="zh-CN" altLang="zh-CN" sz="2800" dirty="0"/>
              <a:t>引用某个已经被回收的存储单元叫做</a:t>
            </a:r>
            <a:r>
              <a:rPr lang="en-US" altLang="zh-CN" sz="2800" dirty="0"/>
              <a:t>________</a:t>
            </a:r>
            <a:endParaRPr lang="zh-CN" altLang="zh-CN" sz="2800" dirty="0"/>
          </a:p>
        </p:txBody>
      </p:sp>
      <p:sp>
        <p:nvSpPr>
          <p:cNvPr id="4" name="矩形 3"/>
          <p:cNvSpPr/>
          <p:nvPr/>
        </p:nvSpPr>
        <p:spPr>
          <a:xfrm>
            <a:off x="7032104" y="980729"/>
            <a:ext cx="36580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744653" y="2521317"/>
            <a:ext cx="162736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悬空引用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5723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1">
            <a:extLst>
              <a:ext uri="{FF2B5EF4-FFF2-40B4-BE49-F238E27FC236}">
                <a16:creationId xmlns:a16="http://schemas.microsoft.com/office/drawing/2014/main" id="{C16932F7-C1DC-49E1-880D-64123D7B8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29" y="144846"/>
            <a:ext cx="8487760" cy="819004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olidFill>
                  <a:srgbClr val="C00000"/>
                </a:solidFill>
                <a:latin typeface="微软雅黑"/>
                <a:ea typeface="微软雅黑"/>
              </a:rPr>
              <a:t>国产编译器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F2DF012-4259-4E4A-A432-F8C8DCC45522}"/>
              </a:ext>
            </a:extLst>
          </p:cNvPr>
          <p:cNvGrpSpPr/>
          <p:nvPr/>
        </p:nvGrpSpPr>
        <p:grpSpPr>
          <a:xfrm>
            <a:off x="1035209" y="1119719"/>
            <a:ext cx="1624639" cy="1573297"/>
            <a:chOff x="642306" y="1121457"/>
            <a:chExt cx="1624639" cy="186913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06BE56-A089-4268-829F-E0EB7535F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313" t="18616" r="27163"/>
            <a:stretch/>
          </p:blipFill>
          <p:spPr>
            <a:xfrm>
              <a:off x="755576" y="1360363"/>
              <a:ext cx="1401593" cy="1413438"/>
            </a:xfrm>
            <a:prstGeom prst="rect">
              <a:avLst/>
            </a:pr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5568DF6-58EE-4541-ACE3-2FAA2FF7EB26}"/>
                </a:ext>
              </a:extLst>
            </p:cNvPr>
            <p:cNvSpPr/>
            <p:nvPr/>
          </p:nvSpPr>
          <p:spPr>
            <a:xfrm>
              <a:off x="642306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40CC8A8-7181-4AF5-B47D-2E85348F488F}"/>
              </a:ext>
            </a:extLst>
          </p:cNvPr>
          <p:cNvGrpSpPr/>
          <p:nvPr/>
        </p:nvGrpSpPr>
        <p:grpSpPr>
          <a:xfrm>
            <a:off x="3771513" y="1119719"/>
            <a:ext cx="1624639" cy="1573297"/>
            <a:chOff x="2633131" y="1121457"/>
            <a:chExt cx="1624639" cy="1869130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2DA99AF-85C1-4559-9BFC-51115A3ED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7320" b="32679"/>
            <a:stretch/>
          </p:blipFill>
          <p:spPr>
            <a:xfrm>
              <a:off x="2633131" y="1742154"/>
              <a:ext cx="1624639" cy="649856"/>
            </a:xfrm>
            <a:prstGeom prst="rect">
              <a:avLst/>
            </a:prstGeom>
          </p:spPr>
        </p:pic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088C3B44-26E8-44CB-92A2-75AB7A1ECEB6}"/>
                </a:ext>
              </a:extLst>
            </p:cNvPr>
            <p:cNvSpPr/>
            <p:nvPr/>
          </p:nvSpPr>
          <p:spPr>
            <a:xfrm>
              <a:off x="263313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AC37D61-E09A-461D-8AFB-A1A1A9A3AF6C}"/>
              </a:ext>
            </a:extLst>
          </p:cNvPr>
          <p:cNvGrpSpPr/>
          <p:nvPr/>
        </p:nvGrpSpPr>
        <p:grpSpPr>
          <a:xfrm>
            <a:off x="6659468" y="1119719"/>
            <a:ext cx="1624639" cy="1573297"/>
            <a:chOff x="4750291" y="1121457"/>
            <a:chExt cx="1624639" cy="1869130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B0326395-A332-4449-AC7E-AAD761A086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97" t="8449" r="5113" b="5525"/>
            <a:stretch/>
          </p:blipFill>
          <p:spPr bwMode="auto">
            <a:xfrm>
              <a:off x="4826474" y="1794970"/>
              <a:ext cx="1472272" cy="5442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A3009AED-F9F1-45EB-A028-AB0C34FA44F2}"/>
                </a:ext>
              </a:extLst>
            </p:cNvPr>
            <p:cNvSpPr/>
            <p:nvPr/>
          </p:nvSpPr>
          <p:spPr>
            <a:xfrm>
              <a:off x="475029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DFAF9D4-96AF-46D8-8511-7BB0A6072DE7}"/>
              </a:ext>
            </a:extLst>
          </p:cNvPr>
          <p:cNvGrpSpPr/>
          <p:nvPr/>
        </p:nvGrpSpPr>
        <p:grpSpPr>
          <a:xfrm>
            <a:off x="9362195" y="1119719"/>
            <a:ext cx="2031755" cy="1573297"/>
            <a:chOff x="6687316" y="1121457"/>
            <a:chExt cx="2031755" cy="186913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61D9C64-AEF9-48A7-8533-D6C66F0CC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7316" y="1495582"/>
              <a:ext cx="2031755" cy="1143000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D91CB58C-EB7E-4CD2-826D-1DA49D9E2935}"/>
                </a:ext>
              </a:extLst>
            </p:cNvPr>
            <p:cNvSpPr/>
            <p:nvPr/>
          </p:nvSpPr>
          <p:spPr>
            <a:xfrm>
              <a:off x="6867451" y="1121457"/>
              <a:ext cx="1624639" cy="1869130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400F63A-E6D1-409A-83A6-0C6C20F8B7EC}"/>
              </a:ext>
            </a:extLst>
          </p:cNvPr>
          <p:cNvGrpSpPr/>
          <p:nvPr/>
        </p:nvGrpSpPr>
        <p:grpSpPr>
          <a:xfrm>
            <a:off x="623392" y="2864319"/>
            <a:ext cx="2448272" cy="2736303"/>
            <a:chOff x="545236" y="3068649"/>
            <a:chExt cx="1938532" cy="2934019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3DA1366-FA02-4591-85C7-19BD093AF078}"/>
                </a:ext>
              </a:extLst>
            </p:cNvPr>
            <p:cNvSpPr/>
            <p:nvPr/>
          </p:nvSpPr>
          <p:spPr>
            <a:xfrm>
              <a:off x="545236" y="3140347"/>
              <a:ext cx="1938532" cy="27391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神威太湖之光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以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93,015TFlops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的速度蝉联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2017-2018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四届世界超算冠军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编译器：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神威睿智编译器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74DD9756-7E0C-48E8-ACA2-10D142B1B97C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BCE197F-1E44-44DC-AD39-E38C2F9E46E4}"/>
              </a:ext>
            </a:extLst>
          </p:cNvPr>
          <p:cNvGrpSpPr/>
          <p:nvPr/>
        </p:nvGrpSpPr>
        <p:grpSpPr>
          <a:xfrm>
            <a:off x="3359696" y="2889088"/>
            <a:ext cx="2448272" cy="3236966"/>
            <a:chOff x="545236" y="3068649"/>
            <a:chExt cx="1946116" cy="3470858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7A399BB-0FD5-47B2-8D71-28AFA2EE7CBF}"/>
                </a:ext>
              </a:extLst>
            </p:cNvPr>
            <p:cNvSpPr/>
            <p:nvPr/>
          </p:nvSpPr>
          <p:spPr>
            <a:xfrm>
              <a:off x="545236" y="3140347"/>
              <a:ext cx="1938532" cy="3399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2021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年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月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15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日，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龙芯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发布</a:t>
              </a:r>
              <a:r>
                <a:rPr kumimoji="0" lang="en-US" altLang="zh-CN" sz="20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LoongArch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指令架构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，打破这一领域长期垄断。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编译器：基于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GCC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等开源软件</a:t>
              </a: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39DF19B0-12EB-4FB8-893E-11BAC852F96F}"/>
                </a:ext>
              </a:extLst>
            </p:cNvPr>
            <p:cNvSpPr/>
            <p:nvPr/>
          </p:nvSpPr>
          <p:spPr>
            <a:xfrm>
              <a:off x="552820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BC48839-043C-4722-8AB0-E888CAF93AA9}"/>
              </a:ext>
            </a:extLst>
          </p:cNvPr>
          <p:cNvGrpSpPr/>
          <p:nvPr/>
        </p:nvGrpSpPr>
        <p:grpSpPr>
          <a:xfrm>
            <a:off x="6178485" y="2864319"/>
            <a:ext cx="2586604" cy="2736304"/>
            <a:chOff x="545236" y="3068649"/>
            <a:chExt cx="1938532" cy="2934019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159B9E9-030E-4F1F-9DDC-B8DCDA678539}"/>
                </a:ext>
              </a:extLst>
            </p:cNvPr>
            <p:cNvSpPr/>
            <p:nvPr/>
          </p:nvSpPr>
          <p:spPr>
            <a:xfrm>
              <a:off x="545236" y="3140346"/>
              <a:ext cx="1938532" cy="24091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寒武纪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为其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AI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芯片推出了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BANG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编程语言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。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自研编译工具链包括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CNCC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CNAS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CNLINKER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等</a:t>
              </a: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C7C84E2F-8BB7-4B97-A23F-FFDAAEDB6117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37B82A6-F61B-4E3D-9735-DA3FC78EC431}"/>
              </a:ext>
            </a:extLst>
          </p:cNvPr>
          <p:cNvGrpSpPr/>
          <p:nvPr/>
        </p:nvGrpSpPr>
        <p:grpSpPr>
          <a:xfrm>
            <a:off x="9158707" y="2869888"/>
            <a:ext cx="2438731" cy="3543866"/>
            <a:chOff x="545236" y="3068649"/>
            <a:chExt cx="1938532" cy="38503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BACA124-A3EB-4C87-9BBA-A486AE27102A}"/>
                </a:ext>
              </a:extLst>
            </p:cNvPr>
            <p:cNvSpPr/>
            <p:nvPr/>
          </p:nvSpPr>
          <p:spPr>
            <a:xfrm>
              <a:off x="545236" y="3140347"/>
              <a:ext cx="1938532" cy="37786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方舟编译器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是华为推出的首个</a:t>
              </a: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完全自主研发的编译器平台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，其支持语言、多芯片的联合编译与运行，解决安卓程序“边解释边执行”的低效问题。</a:t>
              </a:r>
            </a:p>
          </p:txBody>
        </p:sp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E4FD139D-07BD-4D31-BDB4-BACB94B851FD}"/>
                </a:ext>
              </a:extLst>
            </p:cNvPr>
            <p:cNvSpPr/>
            <p:nvPr/>
          </p:nvSpPr>
          <p:spPr>
            <a:xfrm>
              <a:off x="545236" y="3068649"/>
              <a:ext cx="1938532" cy="2934019"/>
            </a:xfrm>
            <a:prstGeom prst="roundRect">
              <a:avLst/>
            </a:prstGeom>
            <a:noFill/>
            <a:ln>
              <a:solidFill>
                <a:srgbClr val="D253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0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0" y="5706376"/>
            <a:ext cx="12192000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marR="0" lvl="0" indent="0" algn="ctr" defTabSz="1219044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国产编译器解决了“有无” 的问题，怎么解决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好坏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”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问题？</a:t>
            </a:r>
          </a:p>
        </p:txBody>
      </p:sp>
      <p:sp>
        <p:nvSpPr>
          <p:cNvPr id="34" name="灯片编号占位符 2">
            <a:extLst>
              <a:ext uri="{FF2B5EF4-FFF2-40B4-BE49-F238E27FC236}">
                <a16:creationId xmlns:a16="http://schemas.microsoft.com/office/drawing/2014/main" id="{A0588CF9-7788-41A7-B0BC-3C2866C5DAA0}"/>
              </a:ext>
            </a:extLst>
          </p:cNvPr>
          <p:cNvSpPr txBox="1">
            <a:spLocks/>
          </p:cNvSpPr>
          <p:nvPr/>
        </p:nvSpPr>
        <p:spPr>
          <a:xfrm>
            <a:off x="10083080" y="652026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88A31A-37F1-440A-AEC9-927BB3545FB3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897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D8238EE-309C-4651-8D99-35BB27176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第六章运行时存储空间的组织和管理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2800" dirty="0"/>
              <a:t>如下程序的错误原因是</a:t>
            </a:r>
            <a:r>
              <a:rPr lang="en-US" altLang="zh-CN" sz="2800" dirty="0"/>
              <a:t>________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main(){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int *q;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q=hope();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}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 err="1"/>
              <a:t>int</a:t>
            </a:r>
            <a:r>
              <a:rPr lang="en-US" altLang="zh-CN" sz="2800" dirty="0"/>
              <a:t> *hope(){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int x=2012;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	return &amp;x;</a:t>
            </a:r>
            <a:endParaRPr lang="zh-CN" altLang="zh-CN" sz="2800" dirty="0"/>
          </a:p>
          <a:p>
            <a:pPr marL="0" indent="0">
              <a:buNone/>
            </a:pPr>
            <a:r>
              <a:rPr lang="en-US" altLang="zh-CN" sz="2800" dirty="0"/>
              <a:t>}</a:t>
            </a:r>
            <a:endParaRPr lang="zh-CN" altLang="zh-CN" sz="2800" dirty="0"/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4655840" y="992424"/>
            <a:ext cx="162736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悬空引用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476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第七章 中间代码生成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三地址代码</a:t>
            </a:r>
            <a:endParaRPr lang="en-US" altLang="zh-CN" sz="2800" dirty="0"/>
          </a:p>
          <a:p>
            <a:r>
              <a:rPr lang="zh-CN" altLang="en-US" sz="2800" dirty="0"/>
              <a:t>语法树</a:t>
            </a:r>
            <a:endParaRPr lang="en-US" altLang="zh-CN" sz="2800" dirty="0"/>
          </a:p>
          <a:p>
            <a:r>
              <a:rPr lang="zh-CN" altLang="en-US" sz="2800" dirty="0"/>
              <a:t>后缀表示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a=</a:t>
            </a:r>
            <a:r>
              <a:rPr lang="en-US" altLang="zh-CN" sz="2800" dirty="0" err="1"/>
              <a:t>b+c</a:t>
            </a:r>
            <a:r>
              <a:rPr lang="en-US" altLang="zh-CN" sz="2800" dirty="0"/>
              <a:t>-(d*(-3))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=</a:t>
            </a:r>
            <a:r>
              <a:rPr lang="en-US" altLang="zh-CN" sz="2800" dirty="0" err="1"/>
              <a:t>b+c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2</a:t>
            </a:r>
            <a:r>
              <a:rPr lang="en-US" altLang="zh-CN" sz="2800" dirty="0"/>
              <a:t>=-3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3</a:t>
            </a:r>
            <a:r>
              <a:rPr lang="en-US" altLang="zh-CN" sz="2800" dirty="0"/>
              <a:t>=d*t</a:t>
            </a:r>
            <a:r>
              <a:rPr lang="en-US" altLang="zh-CN" sz="2800" baseline="-25000" dirty="0"/>
              <a:t>2</a:t>
            </a:r>
          </a:p>
          <a:p>
            <a:pPr marL="0" indent="0">
              <a:buNone/>
            </a:pPr>
            <a:r>
              <a:rPr lang="en-US" altLang="zh-CN" sz="2800" dirty="0"/>
              <a:t>t</a:t>
            </a:r>
            <a:r>
              <a:rPr lang="en-US" altLang="zh-CN" sz="2800" baseline="-25000" dirty="0"/>
              <a:t>4</a:t>
            </a:r>
            <a:r>
              <a:rPr lang="en-US" altLang="zh-CN" sz="2800" dirty="0"/>
              <a:t>=t</a:t>
            </a:r>
            <a:r>
              <a:rPr lang="en-US" altLang="zh-CN" sz="2800" baseline="-25000" dirty="0"/>
              <a:t>1</a:t>
            </a:r>
            <a:r>
              <a:rPr lang="en-US" altLang="zh-CN" sz="2800" dirty="0"/>
              <a:t>-t</a:t>
            </a:r>
            <a:r>
              <a:rPr lang="en-US" altLang="zh-CN" sz="2800" baseline="-25000" dirty="0"/>
              <a:t>3</a:t>
            </a:r>
          </a:p>
          <a:p>
            <a:pPr marL="0" indent="0">
              <a:buNone/>
            </a:pPr>
            <a:r>
              <a:rPr lang="en-US" altLang="zh-CN" sz="2800" dirty="0"/>
              <a:t>a=t</a:t>
            </a:r>
            <a:r>
              <a:rPr lang="en-US" altLang="zh-CN" sz="2800" baseline="-25000" dirty="0"/>
              <a:t>4</a:t>
            </a:r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9818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指令的地址</a:t>
            </a:r>
            <a:endParaRPr lang="en-US" altLang="zh-CN" sz="2800" dirty="0"/>
          </a:p>
          <a:p>
            <a:r>
              <a:rPr lang="zh-CN" altLang="en-US" sz="2800" dirty="0"/>
              <a:t>指令的代价</a:t>
            </a:r>
            <a:endParaRPr lang="en-US" altLang="zh-CN" sz="2800" dirty="0"/>
          </a:p>
          <a:p>
            <a:r>
              <a:rPr lang="zh-CN" altLang="en-US" sz="2800" dirty="0"/>
              <a:t>基本块和流图</a:t>
            </a:r>
          </a:p>
        </p:txBody>
      </p:sp>
    </p:spTree>
    <p:extLst>
      <p:ext uri="{BB962C8B-B14F-4D97-AF65-F5344CB8AC3E}">
        <p14:creationId xmlns:p14="http://schemas.microsoft.com/office/powerpoint/2010/main" val="16782392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E4B8A-A58E-4138-9B6E-EFA26AE2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5F7497-3D0D-457B-B861-C2CDD0ABF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基本块的划分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(1) int x</a:t>
            </a:r>
          </a:p>
          <a:p>
            <a:pPr marL="0" indent="0">
              <a:buNone/>
            </a:pPr>
            <a:r>
              <a:rPr lang="en-US" altLang="zh-CN" sz="2800" dirty="0"/>
              <a:t>(2) int y</a:t>
            </a:r>
          </a:p>
          <a:p>
            <a:pPr marL="0" indent="0">
              <a:buNone/>
            </a:pPr>
            <a:r>
              <a:rPr lang="en-US" altLang="zh-CN" sz="2800" dirty="0"/>
              <a:t>(3) R:=x mod y</a:t>
            </a:r>
          </a:p>
          <a:p>
            <a:pPr marL="0" indent="0">
              <a:buNone/>
            </a:pPr>
            <a:r>
              <a:rPr lang="en-US" altLang="zh-CN" sz="2800" dirty="0"/>
              <a:t>(4) if R=0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(8)</a:t>
            </a:r>
          </a:p>
          <a:p>
            <a:pPr marL="0" indent="0">
              <a:buNone/>
            </a:pPr>
            <a:r>
              <a:rPr lang="en-US" altLang="zh-CN" sz="2800" dirty="0"/>
              <a:t>(5) x:=y</a:t>
            </a:r>
          </a:p>
          <a:p>
            <a:pPr marL="0" indent="0">
              <a:buNone/>
            </a:pPr>
            <a:r>
              <a:rPr lang="en-US" altLang="zh-CN" sz="2800" dirty="0"/>
              <a:t>(6) y:=R</a:t>
            </a:r>
          </a:p>
          <a:p>
            <a:pPr marL="0" indent="0">
              <a:buNone/>
            </a:pPr>
            <a:r>
              <a:rPr lang="en-US" altLang="zh-CN" sz="2800" dirty="0"/>
              <a:t>(7)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(3)</a:t>
            </a:r>
          </a:p>
          <a:p>
            <a:pPr marL="0" indent="0">
              <a:buNone/>
            </a:pPr>
            <a:r>
              <a:rPr lang="en-US" altLang="zh-CN" sz="2800" dirty="0"/>
              <a:t>(8) write y</a:t>
            </a:r>
          </a:p>
          <a:p>
            <a:pPr marL="0" indent="0">
              <a:buNone/>
            </a:pPr>
            <a:r>
              <a:rPr lang="en-US" altLang="zh-CN" sz="2800" dirty="0"/>
              <a:t>(9) write x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821937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E4B8A-A58E-4138-9B6E-EFA26AE2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第八章 代码生成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5F7497-3D0D-457B-B861-C2CDD0ABF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基本块的划分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(1) int x</a:t>
            </a:r>
          </a:p>
          <a:p>
            <a:pPr marL="0" indent="0">
              <a:buNone/>
            </a:pPr>
            <a:r>
              <a:rPr lang="en-US" altLang="zh-CN" sz="2800" dirty="0"/>
              <a:t>(2) int y</a:t>
            </a:r>
          </a:p>
          <a:p>
            <a:pPr marL="0" indent="0">
              <a:buNone/>
            </a:pPr>
            <a:r>
              <a:rPr lang="en-US" altLang="zh-CN" sz="2800" dirty="0"/>
              <a:t>(3) R:=x mod y</a:t>
            </a:r>
          </a:p>
          <a:p>
            <a:pPr marL="0" indent="0">
              <a:buNone/>
            </a:pPr>
            <a:r>
              <a:rPr lang="en-US" altLang="zh-CN" sz="2800" dirty="0"/>
              <a:t>(4) if R=0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(8)</a:t>
            </a:r>
          </a:p>
          <a:p>
            <a:pPr marL="0" indent="0">
              <a:buNone/>
            </a:pPr>
            <a:r>
              <a:rPr lang="en-US" altLang="zh-CN" sz="2800" dirty="0"/>
              <a:t>(5) x:=y</a:t>
            </a:r>
          </a:p>
          <a:p>
            <a:pPr marL="0" indent="0">
              <a:buNone/>
            </a:pPr>
            <a:r>
              <a:rPr lang="en-US" altLang="zh-CN" sz="2800" dirty="0"/>
              <a:t>(6) y:=R</a:t>
            </a:r>
          </a:p>
          <a:p>
            <a:pPr marL="0" indent="0">
              <a:buNone/>
            </a:pPr>
            <a:r>
              <a:rPr lang="en-US" altLang="zh-CN" sz="2800" dirty="0"/>
              <a:t>(7) </a:t>
            </a:r>
            <a:r>
              <a:rPr lang="en-US" altLang="zh-CN" sz="2800" dirty="0" err="1"/>
              <a:t>goto</a:t>
            </a:r>
            <a:r>
              <a:rPr lang="en-US" altLang="zh-CN" sz="2800" dirty="0"/>
              <a:t> (3)</a:t>
            </a:r>
          </a:p>
          <a:p>
            <a:pPr marL="0" indent="0">
              <a:buNone/>
            </a:pPr>
            <a:r>
              <a:rPr lang="en-US" altLang="zh-CN" sz="2800" dirty="0"/>
              <a:t>(8) write y</a:t>
            </a:r>
          </a:p>
          <a:p>
            <a:pPr marL="0" indent="0">
              <a:buNone/>
            </a:pPr>
            <a:r>
              <a:rPr lang="en-US" altLang="zh-CN" sz="2800" dirty="0"/>
              <a:t>(9) write x </a:t>
            </a:r>
            <a:endParaRPr lang="zh-CN" altLang="en-US" sz="2800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0763024-1962-46D1-998A-5DB5FC2BB8A3}"/>
              </a:ext>
            </a:extLst>
          </p:cNvPr>
          <p:cNvGrpSpPr/>
          <p:nvPr/>
        </p:nvGrpSpPr>
        <p:grpSpPr>
          <a:xfrm>
            <a:off x="6118095" y="1340768"/>
            <a:ext cx="3329078" cy="4754038"/>
            <a:chOff x="6118095" y="1340768"/>
            <a:chExt cx="3329078" cy="4754038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218ECE8-2BDC-45F5-AD40-85A8E4ED9E0C}"/>
                </a:ext>
              </a:extLst>
            </p:cNvPr>
            <p:cNvSpPr/>
            <p:nvPr/>
          </p:nvSpPr>
          <p:spPr>
            <a:xfrm>
              <a:off x="6122105" y="1340768"/>
              <a:ext cx="3312368" cy="86409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(1) int x</a:t>
              </a:r>
            </a:p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(2) int y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D027579-DE15-46D7-B177-9CC57EF3D09B}"/>
                </a:ext>
              </a:extLst>
            </p:cNvPr>
            <p:cNvSpPr/>
            <p:nvPr/>
          </p:nvSpPr>
          <p:spPr>
            <a:xfrm>
              <a:off x="6122105" y="2492896"/>
              <a:ext cx="3312368" cy="86409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(3) R:=x mod y</a:t>
              </a:r>
            </a:p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(4) if R=0 </a:t>
              </a:r>
              <a:r>
                <a:rPr lang="en-US" altLang="zh-CN" sz="2400" b="0" kern="0" dirty="0" err="1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goto</a:t>
              </a: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(8)</a:t>
              </a:r>
              <a:endParaRPr lang="zh-CN" altLang="en-US" sz="2400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320738-1A1D-4877-BA7F-BCA5F50E212B}"/>
                </a:ext>
              </a:extLst>
            </p:cNvPr>
            <p:cNvSpPr/>
            <p:nvPr/>
          </p:nvSpPr>
          <p:spPr>
            <a:xfrm>
              <a:off x="6118095" y="3646534"/>
              <a:ext cx="3312368" cy="136815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(5) x:=y</a:t>
              </a:r>
            </a:p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(6) y:=R</a:t>
              </a:r>
            </a:p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(7) </a:t>
              </a:r>
              <a:r>
                <a:rPr lang="en-US" altLang="zh-CN" sz="2400" b="0" kern="0" dirty="0" err="1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goto</a:t>
              </a: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 (3)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C2E5224-53E2-4C48-99DD-5B2A8ED6C1E8}"/>
                </a:ext>
              </a:extLst>
            </p:cNvPr>
            <p:cNvSpPr/>
            <p:nvPr/>
          </p:nvSpPr>
          <p:spPr>
            <a:xfrm>
              <a:off x="6122105" y="5230710"/>
              <a:ext cx="3312368" cy="86409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(8) write y</a:t>
              </a:r>
            </a:p>
            <a:p>
              <a:pPr lvl="0" eaLnBrk="1" hangingPunct="1">
                <a:lnSpc>
                  <a:spcPct val="100000"/>
                </a:lnSpc>
                <a:spcBef>
                  <a:spcPct val="20000"/>
                </a:spcBef>
                <a:buClr>
                  <a:srgbClr val="6699FF"/>
                </a:buClr>
                <a:buNone/>
              </a:pPr>
              <a:r>
                <a:rPr lang="en-US" altLang="zh-CN" sz="2400" b="0" kern="0" dirty="0">
                  <a:solidFill>
                    <a:srgbClr val="112D7E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(9) write x </a:t>
              </a:r>
              <a:endParaRPr lang="zh-CN" altLang="en-US" sz="2400" b="0" kern="0" dirty="0">
                <a:solidFill>
                  <a:srgbClr val="112D7E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E5AF06D8-7BA6-4033-8131-5254F5682F27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>
              <a:off x="7778289" y="2204864"/>
              <a:ext cx="0" cy="288032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5D70FDE2-ACCF-4D1C-9CB2-7CE0E0B2E0B5}"/>
                </a:ext>
              </a:extLst>
            </p:cNvPr>
            <p:cNvCxnSpPr>
              <a:stCxn id="11" idx="2"/>
              <a:endCxn id="12" idx="0"/>
            </p:cNvCxnSpPr>
            <p:nvPr/>
          </p:nvCxnSpPr>
          <p:spPr>
            <a:xfrm flipH="1">
              <a:off x="7774279" y="3356992"/>
              <a:ext cx="4010" cy="289542"/>
            </a:xfrm>
            <a:prstGeom prst="straightConnector1">
              <a:avLst/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8C23A6BD-3952-4934-A09A-4D478D5DBED7}"/>
                </a:ext>
              </a:extLst>
            </p:cNvPr>
            <p:cNvCxnSpPr>
              <a:stCxn id="12" idx="1"/>
              <a:endCxn id="11" idx="1"/>
            </p:cNvCxnSpPr>
            <p:nvPr/>
          </p:nvCxnSpPr>
          <p:spPr>
            <a:xfrm rot="10800000" flipH="1">
              <a:off x="6118095" y="2924944"/>
              <a:ext cx="4010" cy="1405666"/>
            </a:xfrm>
            <a:prstGeom prst="bentConnector3">
              <a:avLst>
                <a:gd name="adj1" fmla="val -5700748"/>
              </a:avLst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箭头连接符 18">
              <a:extLst>
                <a:ext uri="{FF2B5EF4-FFF2-40B4-BE49-F238E27FC236}">
                  <a16:creationId xmlns:a16="http://schemas.microsoft.com/office/drawing/2014/main" id="{4FB34701-4535-4C9C-AFA1-CDE69FA7D767}"/>
                </a:ext>
              </a:extLst>
            </p:cNvPr>
            <p:cNvCxnSpPr>
              <a:cxnSpLocks/>
              <a:stCxn id="11" idx="3"/>
              <a:endCxn id="13" idx="3"/>
            </p:cNvCxnSpPr>
            <p:nvPr/>
          </p:nvCxnSpPr>
          <p:spPr>
            <a:xfrm>
              <a:off x="9434473" y="2924944"/>
              <a:ext cx="12700" cy="2737814"/>
            </a:xfrm>
            <a:prstGeom prst="bentConnector3">
              <a:avLst>
                <a:gd name="adj1" fmla="val 1800000"/>
              </a:avLst>
            </a:prstGeom>
            <a:ln w="2857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225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充分准备、好好复习</a:t>
            </a:r>
            <a:endParaRPr lang="zh-CN" altLang="zh-CN" dirty="0"/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endParaRPr lang="en-US" altLang="zh-CN" sz="4000" dirty="0"/>
          </a:p>
          <a:p>
            <a:pPr algn="ctr" eaLnBrk="1" hangingPunct="1">
              <a:buFont typeface="Wingdings" pitchFamily="2" charset="2"/>
              <a:buNone/>
            </a:pPr>
            <a:r>
              <a:rPr lang="zh-CN" altLang="en-US" sz="4000" dirty="0"/>
              <a:t>感谢所有同学</a:t>
            </a:r>
            <a:endParaRPr lang="en-US" altLang="zh-CN" sz="4000" dirty="0">
              <a:solidFill>
                <a:schemeClr val="tx2"/>
              </a:solidFill>
            </a:endParaRPr>
          </a:p>
          <a:p>
            <a:pPr algn="ctr" eaLnBrk="1" hangingPunct="1">
              <a:buFont typeface="Wingdings" pitchFamily="2" charset="2"/>
              <a:buNone/>
            </a:pPr>
            <a:endParaRPr lang="en-US" altLang="zh-CN" sz="4000" dirty="0"/>
          </a:p>
        </p:txBody>
      </p:sp>
      <p:sp>
        <p:nvSpPr>
          <p:cNvPr id="240645" name="WordArt 5"/>
          <p:cNvSpPr>
            <a:spLocks noChangeArrowheads="1" noChangeShapeType="1" noTextEdit="1"/>
          </p:cNvSpPr>
          <p:nvPr/>
        </p:nvSpPr>
        <p:spPr bwMode="auto">
          <a:xfrm>
            <a:off x="3215681" y="3398044"/>
            <a:ext cx="5688013" cy="8636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buNone/>
            </a:pPr>
            <a:r>
              <a:rPr lang="zh-CN" altLang="en-US" sz="3600" kern="10" dirty="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宋体"/>
                <a:ea typeface="宋体"/>
              </a:rPr>
              <a:t>祝大家取得好成绩</a:t>
            </a:r>
          </a:p>
        </p:txBody>
      </p:sp>
    </p:spTree>
    <p:extLst>
      <p:ext uri="{BB962C8B-B14F-4D97-AF65-F5344CB8AC3E}">
        <p14:creationId xmlns:p14="http://schemas.microsoft.com/office/powerpoint/2010/main" val="1588237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0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0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24064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C5499C-7BA7-4145-9CA4-5B6C4D2F2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人工智能基础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1A1632-83A1-435B-83DD-B6DD29FEA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主要内容：</a:t>
            </a:r>
            <a:endParaRPr lang="en-US" altLang="zh-CN" dirty="0"/>
          </a:p>
          <a:p>
            <a:pPr lvl="1"/>
            <a:r>
              <a:rPr lang="zh-CN" altLang="en-US" dirty="0"/>
              <a:t>知识表示</a:t>
            </a:r>
            <a:endParaRPr lang="en-US" altLang="zh-CN" dirty="0"/>
          </a:p>
          <a:p>
            <a:pPr lvl="1"/>
            <a:r>
              <a:rPr lang="zh-CN" altLang="en-US" dirty="0"/>
              <a:t>逻辑推理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机器学习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3DD95B-3F5C-4C34-ACE5-98D2016FD2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buNone/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buNone/>
                <a:defRPr/>
              </a:pPr>
              <a:t>46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08E8CF02-0C79-4BAD-9F7D-BD858D89310D}"/>
              </a:ext>
            </a:extLst>
          </p:cNvPr>
          <p:cNvSpPr/>
          <p:nvPr/>
        </p:nvSpPr>
        <p:spPr>
          <a:xfrm>
            <a:off x="7298897" y="803912"/>
            <a:ext cx="4302898" cy="129614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None/>
            </a:pPr>
            <a:r>
              <a:rPr lang="zh-CN" altLang="en-US" sz="3200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欢迎大家春季选课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E66CF0-5812-41FA-B590-E63D7331F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588" y="2610331"/>
            <a:ext cx="2520280" cy="14169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CFE926C-50D9-41D8-8CEA-99371EB6D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514" y="2570173"/>
            <a:ext cx="2513054" cy="149973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6550C26-1541-4845-A919-286ECAC19652}"/>
              </a:ext>
            </a:extLst>
          </p:cNvPr>
          <p:cNvSpPr txBox="1"/>
          <p:nvPr/>
        </p:nvSpPr>
        <p:spPr bwMode="auto">
          <a:xfrm>
            <a:off x="5718534" y="2105053"/>
            <a:ext cx="2508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112D7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搜索技术</a:t>
            </a:r>
            <a:endParaRPr kumimoji="0" lang="en-US" altLang="zh-CN" sz="2800" b="0" i="0" u="none" strike="noStrike" kern="0" cap="none" spc="0" normalizeH="0" baseline="0" noProof="0" dirty="0">
              <a:ln>
                <a:noFill/>
              </a:ln>
              <a:solidFill>
                <a:srgbClr val="112D7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A02AD0A-FB43-4D26-802B-8F566E619E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627" y="4608712"/>
            <a:ext cx="2505283" cy="141695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A9213AB-D041-45B8-BBDD-A4F565C171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4589" y="4608711"/>
            <a:ext cx="2554784" cy="1416959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A40054EF-0F2F-4E9C-9042-28A51B2A7B0D}"/>
              </a:ext>
            </a:extLst>
          </p:cNvPr>
          <p:cNvSpPr txBox="1"/>
          <p:nvPr/>
        </p:nvSpPr>
        <p:spPr bwMode="auto">
          <a:xfrm>
            <a:off x="5664858" y="4128168"/>
            <a:ext cx="261595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9999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112D7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深度学习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1595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2009</a:t>
            </a:r>
            <a:r>
              <a:rPr lang="zh-CN" altLang="en-US" sz="2400" dirty="0"/>
              <a:t>年，开始创建</a:t>
            </a:r>
            <a:r>
              <a:rPr lang="zh-CN" altLang="en-US" sz="2400" dirty="0">
                <a:solidFill>
                  <a:srgbClr val="C00000"/>
                </a:solidFill>
              </a:rPr>
              <a:t>编译组</a:t>
            </a:r>
          </a:p>
          <a:p>
            <a:r>
              <a:rPr lang="en-US" altLang="zh-CN" sz="2400" dirty="0"/>
              <a:t>2013</a:t>
            </a:r>
            <a:r>
              <a:rPr lang="zh-CN" altLang="en-US" sz="2400" dirty="0"/>
              <a:t>年，自研</a:t>
            </a:r>
            <a:r>
              <a:rPr lang="zh-CN" altLang="en-US" sz="2400" dirty="0">
                <a:solidFill>
                  <a:srgbClr val="C00000"/>
                </a:solidFill>
              </a:rPr>
              <a:t>编译器</a:t>
            </a:r>
            <a:r>
              <a:rPr lang="en-US" altLang="zh-CN" sz="2400" dirty="0">
                <a:solidFill>
                  <a:srgbClr val="C00000"/>
                </a:solidFill>
              </a:rPr>
              <a:t>HCC</a:t>
            </a:r>
          </a:p>
          <a:p>
            <a:r>
              <a:rPr lang="en-US" altLang="zh-CN" sz="2400" dirty="0"/>
              <a:t>2014</a:t>
            </a:r>
            <a:r>
              <a:rPr lang="zh-CN" altLang="en-US" sz="2400" dirty="0"/>
              <a:t>年，搭建了</a:t>
            </a:r>
            <a:r>
              <a:rPr lang="zh-CN" altLang="en-US" sz="2400" dirty="0">
                <a:solidFill>
                  <a:srgbClr val="C00000"/>
                </a:solidFill>
              </a:rPr>
              <a:t>华为编译器的主架构</a:t>
            </a:r>
          </a:p>
          <a:p>
            <a:r>
              <a:rPr lang="en-US" altLang="zh-CN" sz="2400" dirty="0"/>
              <a:t>2016</a:t>
            </a:r>
            <a:r>
              <a:rPr lang="zh-CN" altLang="en-US" sz="2400" dirty="0"/>
              <a:t>年，华为</a:t>
            </a:r>
            <a:r>
              <a:rPr lang="en-US" altLang="zh-CN" sz="2400" dirty="0"/>
              <a:t>2012</a:t>
            </a:r>
            <a:r>
              <a:rPr lang="zh-CN" altLang="en-US" sz="2400" dirty="0"/>
              <a:t>年实验室成立了</a:t>
            </a:r>
            <a:r>
              <a:rPr lang="zh-CN" altLang="en-US" sz="2400" dirty="0">
                <a:solidFill>
                  <a:srgbClr val="C00000"/>
                </a:solidFill>
              </a:rPr>
              <a:t>编译器与编程语言实验室</a:t>
            </a:r>
          </a:p>
          <a:p>
            <a:r>
              <a:rPr lang="en-US" altLang="zh-CN" sz="2400" dirty="0"/>
              <a:t>2019</a:t>
            </a:r>
            <a:r>
              <a:rPr lang="zh-CN" altLang="en-US" sz="2400" dirty="0"/>
              <a:t>年，推出了</a:t>
            </a:r>
            <a:r>
              <a:rPr lang="zh-CN" altLang="en-US" sz="2400" dirty="0">
                <a:solidFill>
                  <a:srgbClr val="C00000"/>
                </a:solidFill>
              </a:rPr>
              <a:t>华为方舟编译器</a:t>
            </a:r>
          </a:p>
          <a:p>
            <a:r>
              <a:rPr lang="en-US" altLang="zh-CN" sz="2400" dirty="0"/>
              <a:t>https://www.bilibili.com/read/cv6845764/</a:t>
            </a:r>
          </a:p>
          <a:p>
            <a:endParaRPr lang="en-US" altLang="zh-CN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  <a:defRPr/>
            </a:pPr>
            <a:fld id="{DFBC3225-936E-454F-B1BD-7DECEF46658D}" type="slidenum">
              <a:rPr kumimoji="0" lang="en-US" altLang="zh-CN" sz="7200" b="1" i="0" u="none" strike="noStrike" kern="1200" cap="none" spc="0" normalizeH="0" baseline="0" noProof="0" smtClean="0">
                <a:ln>
                  <a:noFill/>
                </a:ln>
                <a:solidFill>
                  <a:srgbClr val="C0C0C0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/>
                <a:ea typeface="微软雅黑" panose="020B0503020204020204" pitchFamily="34" charset="-122"/>
                <a:cs typeface="+mn-cs"/>
              </a:rPr>
              <a:pPr marL="0" marR="0" lvl="0" indent="0" algn="ctr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None/>
                <a:tabLst/>
                <a:defRPr/>
              </a:pPr>
              <a:t>5</a:t>
            </a:fld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C0C0C0">
                  <a:lumMod val="40000"/>
                  <a:lumOff val="60000"/>
                </a:srgbClr>
              </a:solidFill>
              <a:effectLst/>
              <a:uLnTx/>
              <a:uFillTx/>
              <a:latin typeface="Arial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40CE75-BBB6-48C6-A500-DE5CE499F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144" y="3140968"/>
            <a:ext cx="1827027" cy="102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75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视频：一分钟了解方舟编译器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6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D40CE75-BBB6-48C6-A500-DE5CE499F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144" y="3140968"/>
            <a:ext cx="1827027" cy="1029408"/>
          </a:xfrm>
          <a:prstGeom prst="rect">
            <a:avLst/>
          </a:prstGeom>
        </p:spPr>
      </p:pic>
      <p:pic>
        <p:nvPicPr>
          <p:cNvPr id="6" name="一分钟了解华为方舟编译器">
            <a:hlinkClick r:id="" action="ppaction://media"/>
            <a:extLst>
              <a:ext uri="{FF2B5EF4-FFF2-40B4-BE49-F238E27FC236}">
                <a16:creationId xmlns:a16="http://schemas.microsoft.com/office/drawing/2014/main" id="{13E48493-A019-40CE-A70D-CB947E65EB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55640" y="1556792"/>
            <a:ext cx="8472941" cy="47730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89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2020</a:t>
            </a:r>
            <a:r>
              <a:rPr lang="zh-CN" altLang="en-US" sz="2400" dirty="0"/>
              <a:t>年</a:t>
            </a:r>
            <a:r>
              <a:rPr lang="en-US" altLang="zh-CN" sz="2400" dirty="0"/>
              <a:t>9</a:t>
            </a:r>
            <a:r>
              <a:rPr lang="zh-CN" altLang="en-US" sz="2400" dirty="0"/>
              <a:t>月</a:t>
            </a:r>
            <a:r>
              <a:rPr lang="en-US" altLang="zh-CN" sz="2400" dirty="0"/>
              <a:t>30</a:t>
            </a:r>
            <a:r>
              <a:rPr lang="zh-CN" altLang="en-US" sz="2400" dirty="0"/>
              <a:t>日，毕昇（</a:t>
            </a:r>
            <a:r>
              <a:rPr lang="en-US" altLang="zh-CN" sz="2400" dirty="0" err="1"/>
              <a:t>BiSheng</a:t>
            </a:r>
            <a:r>
              <a:rPr lang="zh-CN" altLang="en-US" sz="2400" dirty="0"/>
              <a:t>）编译器</a:t>
            </a:r>
            <a:r>
              <a:rPr lang="en-US" altLang="zh-CN" sz="2400" dirty="0"/>
              <a:t>1.0</a:t>
            </a:r>
            <a:r>
              <a:rPr lang="zh-CN" altLang="en-US" sz="2400" dirty="0"/>
              <a:t>在鲲鹏社区正式发布上线并提供下载试用。</a:t>
            </a:r>
            <a:endParaRPr lang="en-US" altLang="zh-CN" sz="2400" dirty="0"/>
          </a:p>
          <a:p>
            <a:r>
              <a:rPr lang="en-US" altLang="zh-CN" sz="2400" dirty="0"/>
              <a:t>2021</a:t>
            </a:r>
            <a:r>
              <a:rPr lang="zh-CN" altLang="en-US" sz="2400" dirty="0"/>
              <a:t>年</a:t>
            </a:r>
            <a:r>
              <a:rPr lang="en-US" altLang="zh-CN" sz="2400" dirty="0"/>
              <a:t>9</a:t>
            </a:r>
            <a:r>
              <a:rPr lang="zh-CN" altLang="en-US" sz="2400" dirty="0"/>
              <a:t>月</a:t>
            </a:r>
            <a:r>
              <a:rPr lang="en-US" altLang="zh-CN" sz="2400" dirty="0"/>
              <a:t>30</a:t>
            </a:r>
            <a:r>
              <a:rPr lang="zh-CN" altLang="en-US" sz="2400" dirty="0"/>
              <a:t>日，毕昇 </a:t>
            </a:r>
            <a:r>
              <a:rPr lang="en-US" altLang="zh-CN" sz="2400" dirty="0"/>
              <a:t>JDK update Q3 </a:t>
            </a:r>
            <a:r>
              <a:rPr lang="zh-CN" altLang="en-US" sz="2400" dirty="0"/>
              <a:t>版本正式发布，本次发布将包含 </a:t>
            </a:r>
            <a:r>
              <a:rPr lang="en-US" altLang="zh-CN" sz="2400" dirty="0"/>
              <a:t>X86_64 </a:t>
            </a:r>
            <a:r>
              <a:rPr lang="zh-CN" altLang="en-US" sz="2400" dirty="0"/>
              <a:t>版本。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编译算法</a:t>
            </a:r>
          </a:p>
          <a:p>
            <a:pPr lvl="1"/>
            <a:r>
              <a:rPr lang="zh-CN" altLang="en-US" sz="2000" dirty="0"/>
              <a:t>毕昇（</a:t>
            </a:r>
            <a:r>
              <a:rPr lang="en-US" altLang="zh-CN" sz="2000" dirty="0" err="1"/>
              <a:t>BiSheng</a:t>
            </a:r>
            <a:r>
              <a:rPr lang="zh-CN" altLang="en-US" sz="2000" dirty="0"/>
              <a:t>）编译器是针对鲲鹏硬件平台的高性能编译器，提供深度优化的编译技术，增强多核并行化，自动矢量化等，大幅提升指令和数据呑吐量。</a:t>
            </a:r>
          </a:p>
          <a:p>
            <a:r>
              <a:rPr lang="zh-CN" altLang="en-US" sz="2400" dirty="0">
                <a:solidFill>
                  <a:srgbClr val="FF0000"/>
                </a:solidFill>
              </a:rPr>
              <a:t>加速指令集</a:t>
            </a:r>
          </a:p>
          <a:p>
            <a:pPr lvl="1"/>
            <a:r>
              <a:rPr lang="zh-CN" altLang="en-US" sz="2000" dirty="0"/>
              <a:t>结合 </a:t>
            </a:r>
            <a:r>
              <a:rPr lang="en-US" altLang="zh-CN" sz="2000" dirty="0"/>
              <a:t>NEON/SVE </a:t>
            </a:r>
            <a:r>
              <a:rPr lang="zh-CN" altLang="en-US" sz="2000" dirty="0"/>
              <a:t>等内嵌指令技术，对指令编译进行深度优化，同时提供高度优化的运行时库，发挥鲲鹏架构优势。</a:t>
            </a:r>
          </a:p>
          <a:p>
            <a:r>
              <a:rPr lang="en-US" altLang="zh-CN" sz="2400" dirty="0">
                <a:solidFill>
                  <a:srgbClr val="FF0000"/>
                </a:solidFill>
              </a:rPr>
              <a:t>AI</a:t>
            </a:r>
            <a:r>
              <a:rPr lang="zh-CN" altLang="en-US" sz="2400" dirty="0">
                <a:solidFill>
                  <a:srgbClr val="FF0000"/>
                </a:solidFill>
              </a:rPr>
              <a:t>迭代调优</a:t>
            </a:r>
          </a:p>
          <a:p>
            <a:pPr lvl="1"/>
            <a:r>
              <a:rPr lang="zh-CN" altLang="en-US" sz="2000" dirty="0"/>
              <a:t>提供一个带有自动调优特性的编译器和一个命令行工具，内置</a:t>
            </a:r>
            <a:r>
              <a:rPr lang="en-US" altLang="zh-CN" sz="2000" dirty="0"/>
              <a:t>AI</a:t>
            </a:r>
            <a:r>
              <a:rPr lang="zh-CN" altLang="en-US" sz="2000" dirty="0"/>
              <a:t>自学习模型，自动优化编译配置，通过迭代提升程序性能，完成最优编译。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7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1F32B7-ED45-4AF5-8B59-957A982E0E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855" y="5665095"/>
            <a:ext cx="2403545" cy="112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601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B6EC8-B7D6-4451-AB5E-1DA8CBD7D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国产编译器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8CCF54-1459-489B-8F48-E32CBE4A7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dirty="0"/>
              <a:t>毕昇编译器（视频：补充）</a:t>
            </a:r>
          </a:p>
          <a:p>
            <a:endParaRPr lang="zh-CN" alt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EFA0BF-BFFB-48F4-81CC-EE49AF6A6D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FBC3225-936E-454F-B1BD-7DECEF46658D}" type="slidenum">
              <a:rPr lang="en-US" altLang="zh-CN" smtClean="0">
                <a:solidFill>
                  <a:srgbClr val="C0C0C0">
                    <a:lumMod val="40000"/>
                    <a:lumOff val="60000"/>
                  </a:srgbClr>
                </a:solidFill>
              </a:rPr>
              <a:pPr>
                <a:defRPr/>
              </a:pPr>
              <a:t>8</a:t>
            </a:fld>
            <a:endParaRPr lang="zh-CN" altLang="en-US" dirty="0">
              <a:solidFill>
                <a:srgbClr val="C0C0C0">
                  <a:lumMod val="40000"/>
                  <a:lumOff val="60000"/>
                </a:srgb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0F18952-E86A-4FB4-A7AF-247ECD16A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973" y="4491200"/>
            <a:ext cx="10525027" cy="19186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3580453-0ECC-47CD-B8CE-8A886229D0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93" y="1490341"/>
            <a:ext cx="5673893" cy="416337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A4D059C-A47A-43B2-9B35-43C44D7BD4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287" y="1495458"/>
            <a:ext cx="5176278" cy="28633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842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第二章词法分析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solidFill>
                  <a:srgbClr val="C00000"/>
                </a:solidFill>
              </a:rPr>
              <a:t>重点：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zh-CN" altLang="en-US" sz="2800" b="1" dirty="0">
                <a:solidFill>
                  <a:srgbClr val="C00000"/>
                </a:solidFill>
              </a:rPr>
              <a:t>根据描述写出正则式</a:t>
            </a:r>
            <a:endParaRPr lang="en-US" altLang="zh-CN" sz="2800" b="1" dirty="0">
              <a:solidFill>
                <a:srgbClr val="C00000"/>
              </a:solidFill>
            </a:endParaRPr>
          </a:p>
          <a:p>
            <a:r>
              <a:rPr lang="en-US" altLang="zh-CN" sz="2800" b="1" dirty="0">
                <a:solidFill>
                  <a:srgbClr val="C00000"/>
                </a:solidFill>
              </a:rPr>
              <a:t>NFA</a:t>
            </a:r>
            <a:r>
              <a:rPr lang="en-US" altLang="zh-CN" sz="2800" b="1" dirty="0">
                <a:solidFill>
                  <a:srgbClr val="C00000"/>
                </a:solidFill>
                <a:sym typeface="Symbol"/>
              </a:rPr>
              <a:t>DFA</a:t>
            </a:r>
            <a:r>
              <a:rPr lang="zh-CN" altLang="en-US" sz="2800" b="1" dirty="0">
                <a:solidFill>
                  <a:srgbClr val="C00000"/>
                </a:solidFill>
                <a:sym typeface="Symbol"/>
              </a:rPr>
              <a:t>（子集构造法）</a:t>
            </a:r>
            <a:endParaRPr lang="en-US" altLang="zh-CN" sz="2800" b="1" dirty="0">
              <a:solidFill>
                <a:srgbClr val="C00000"/>
              </a:solidFill>
              <a:sym typeface="Symbol"/>
            </a:endParaRPr>
          </a:p>
          <a:p>
            <a:r>
              <a:rPr lang="en-US" altLang="zh-CN" sz="2800" b="1" dirty="0">
                <a:solidFill>
                  <a:srgbClr val="C00000"/>
                </a:solidFill>
                <a:sym typeface="Symbol"/>
              </a:rPr>
              <a:t>DFA</a:t>
            </a:r>
            <a:r>
              <a:rPr lang="zh-CN" altLang="en-US" sz="2800" b="1" dirty="0">
                <a:solidFill>
                  <a:srgbClr val="C00000"/>
                </a:solidFill>
                <a:sym typeface="Symbol"/>
              </a:rPr>
              <a:t>化简</a:t>
            </a:r>
            <a:endParaRPr lang="en-US" altLang="zh-CN" sz="2800" b="1" dirty="0">
              <a:solidFill>
                <a:srgbClr val="C00000"/>
              </a:solidFill>
              <a:sym typeface="Symbol"/>
            </a:endParaRPr>
          </a:p>
          <a:p>
            <a:endParaRPr lang="en-US" altLang="zh-CN" sz="2800" dirty="0">
              <a:sym typeface="Symbol"/>
            </a:endParaRPr>
          </a:p>
          <a:p>
            <a:pPr lvl="0"/>
            <a:r>
              <a:rPr lang="en-US" altLang="zh-CN" sz="2800" dirty="0"/>
              <a:t>2-1 </a:t>
            </a:r>
            <a:r>
              <a:rPr lang="zh-CN" altLang="zh-CN" sz="2800" dirty="0"/>
              <a:t>设∑</a:t>
            </a:r>
            <a:r>
              <a:rPr lang="en-US" altLang="zh-CN" sz="2800" dirty="0"/>
              <a:t>={</a:t>
            </a:r>
            <a:r>
              <a:rPr lang="en-US" altLang="zh-CN" sz="2800" dirty="0" err="1"/>
              <a:t>x,y</a:t>
            </a:r>
            <a:r>
              <a:rPr lang="en-US" altLang="zh-CN" sz="2800" dirty="0"/>
              <a:t>}</a:t>
            </a:r>
            <a:r>
              <a:rPr lang="zh-CN" altLang="zh-CN" sz="2800" dirty="0"/>
              <a:t>，写出∑上所有以</a:t>
            </a:r>
            <a:r>
              <a:rPr lang="en-US" altLang="zh-CN" sz="2800" dirty="0"/>
              <a:t>x</a:t>
            </a:r>
            <a:r>
              <a:rPr lang="zh-CN" altLang="zh-CN" sz="2800" dirty="0"/>
              <a:t>开头，</a:t>
            </a:r>
            <a:r>
              <a:rPr lang="en-US" altLang="zh-CN" sz="2800" dirty="0"/>
              <a:t>y</a:t>
            </a:r>
            <a:r>
              <a:rPr lang="zh-CN" altLang="zh-CN" sz="2800" dirty="0"/>
              <a:t>结束的字符串的正规式，并画出其对应的</a:t>
            </a:r>
            <a:r>
              <a:rPr lang="en-US" altLang="zh-CN" sz="2800" dirty="0"/>
              <a:t>DFA</a:t>
            </a:r>
            <a:r>
              <a:rPr lang="zh-CN" altLang="zh-CN" sz="28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751458927"/>
      </p:ext>
    </p:extLst>
  </p:cSld>
  <p:clrMapOvr>
    <a:masterClrMapping/>
  </p:clrMapOvr>
</p:sld>
</file>

<file path=ppt/theme/theme1.xml><?xml version="1.0" encoding="utf-8"?>
<a:theme xmlns:a="http://schemas.openxmlformats.org/drawingml/2006/main" name="1_sample">
  <a:themeElements>
    <a:clrScheme name="sample 1">
      <a:dk1>
        <a:srgbClr val="163794"/>
      </a:dk1>
      <a:lt1>
        <a:srgbClr val="FFFFFF"/>
      </a:lt1>
      <a:dk2>
        <a:srgbClr val="000000"/>
      </a:dk2>
      <a:lt2>
        <a:srgbClr val="C0C0C0"/>
      </a:lt2>
      <a:accent1>
        <a:srgbClr val="009999"/>
      </a:accent1>
      <a:accent2>
        <a:srgbClr val="990000"/>
      </a:accent2>
      <a:accent3>
        <a:srgbClr val="FFFFFF"/>
      </a:accent3>
      <a:accent4>
        <a:srgbClr val="112D7E"/>
      </a:accent4>
      <a:accent5>
        <a:srgbClr val="AACACA"/>
      </a:accent5>
      <a:accent6>
        <a:srgbClr val="8A0000"/>
      </a:accent6>
      <a:hlink>
        <a:srgbClr val="6699FF"/>
      </a:hlink>
      <a:folHlink>
        <a:srgbClr val="969696"/>
      </a:folHlink>
    </a:clrScheme>
    <a:fontScheme name="sample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 w="9525">
          <a:noFill/>
          <a:miter lim="800000"/>
          <a:headEnd/>
          <a:tailEnd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>
        <a:spAutoFit/>
      </a:bodyPr>
      <a:lstStyle>
        <a:defPPr eaLnBrk="1" hangingPunct="1">
          <a:spcBef>
            <a:spcPct val="50000"/>
          </a:spcBef>
          <a:defRPr sz="2800" b="1" dirty="0">
            <a:latin typeface="楷体" pitchFamily="49" charset="-122"/>
            <a:ea typeface="楷体" pitchFamily="49" charset="-122"/>
          </a:defRPr>
        </a:defPPr>
      </a:lstStyle>
    </a:txDef>
  </a:objectDefaults>
  <a:extraClrSchemeLst>
    <a:extraClrScheme>
      <a:clrScheme name="sample 1">
        <a:dk1>
          <a:srgbClr val="163794"/>
        </a:dk1>
        <a:lt1>
          <a:srgbClr val="FFFFFF"/>
        </a:lt1>
        <a:dk2>
          <a:srgbClr val="000000"/>
        </a:dk2>
        <a:lt2>
          <a:srgbClr val="C0C0C0"/>
        </a:lt2>
        <a:accent1>
          <a:srgbClr val="009999"/>
        </a:accent1>
        <a:accent2>
          <a:srgbClr val="990000"/>
        </a:accent2>
        <a:accent3>
          <a:srgbClr val="FFFFFF"/>
        </a:accent3>
        <a:accent4>
          <a:srgbClr val="112D7E"/>
        </a:accent4>
        <a:accent5>
          <a:srgbClr val="AACACA"/>
        </a:accent5>
        <a:accent6>
          <a:srgbClr val="8A0000"/>
        </a:accent6>
        <a:hlink>
          <a:srgbClr val="66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29698D"/>
        </a:dk1>
        <a:lt1>
          <a:srgbClr val="FFFFFF"/>
        </a:lt1>
        <a:dk2>
          <a:srgbClr val="000000"/>
        </a:dk2>
        <a:lt2>
          <a:srgbClr val="A1BABD"/>
        </a:lt2>
        <a:accent1>
          <a:srgbClr val="FF5050"/>
        </a:accent1>
        <a:accent2>
          <a:srgbClr val="FF9933"/>
        </a:accent2>
        <a:accent3>
          <a:srgbClr val="FFFFFF"/>
        </a:accent3>
        <a:accent4>
          <a:srgbClr val="215978"/>
        </a:accent4>
        <a:accent5>
          <a:srgbClr val="FFB3B3"/>
        </a:accent5>
        <a:accent6>
          <a:srgbClr val="E78A2D"/>
        </a:accent6>
        <a:hlink>
          <a:srgbClr val="00CC99"/>
        </a:hlink>
        <a:folHlink>
          <a:srgbClr val="83A6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666699"/>
        </a:dk1>
        <a:lt1>
          <a:srgbClr val="FFFFFF"/>
        </a:lt1>
        <a:dk2>
          <a:srgbClr val="000000"/>
        </a:dk2>
        <a:lt2>
          <a:srgbClr val="C0C0C0"/>
        </a:lt2>
        <a:accent1>
          <a:srgbClr val="72B88E"/>
        </a:accent1>
        <a:accent2>
          <a:srgbClr val="C78DD7"/>
        </a:accent2>
        <a:accent3>
          <a:srgbClr val="FFFFFF"/>
        </a:accent3>
        <a:accent4>
          <a:srgbClr val="565682"/>
        </a:accent4>
        <a:accent5>
          <a:srgbClr val="BCD8C6"/>
        </a:accent5>
        <a:accent6>
          <a:srgbClr val="B47FC3"/>
        </a:accent6>
        <a:hlink>
          <a:srgbClr val="3197BB"/>
        </a:hlink>
        <a:folHlink>
          <a:srgbClr val="878FA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第16讲-语法制导的翻译-I</Template>
  <TotalTime>3256</TotalTime>
  <Pages>0</Pages>
  <Words>5153</Words>
  <Characters>0</Characters>
  <Application>Microsoft Office PowerPoint</Application>
  <DocSecurity>0</DocSecurity>
  <PresentationFormat>宽屏</PresentationFormat>
  <Lines>0</Lines>
  <Paragraphs>755</Paragraphs>
  <Slides>46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46</vt:i4>
      </vt:variant>
    </vt:vector>
  </HeadingPairs>
  <TitlesOfParts>
    <vt:vector size="61" baseType="lpstr">
      <vt:lpstr>等线 Light</vt:lpstr>
      <vt:lpstr>楷体</vt:lpstr>
      <vt:lpstr>宋体</vt:lpstr>
      <vt:lpstr>微软雅黑</vt:lpstr>
      <vt:lpstr>Arial</vt:lpstr>
      <vt:lpstr>Broadway</vt:lpstr>
      <vt:lpstr>Calibri</vt:lpstr>
      <vt:lpstr>Calibri Light</vt:lpstr>
      <vt:lpstr>Cambria Math</vt:lpstr>
      <vt:lpstr>Comic Sans MS</vt:lpstr>
      <vt:lpstr>Times New Roman</vt:lpstr>
      <vt:lpstr>Verdana</vt:lpstr>
      <vt:lpstr>Wingdings</vt:lpstr>
      <vt:lpstr>1_sample</vt:lpstr>
      <vt:lpstr>2_Office Theme</vt:lpstr>
      <vt:lpstr>PowerPoint 演示文稿</vt:lpstr>
      <vt:lpstr>编译环境发展现状</vt:lpstr>
      <vt:lpstr>主流编译器流行度——以C/C++编译器为例</vt:lpstr>
      <vt:lpstr>国产编译器</vt:lpstr>
      <vt:lpstr>国产编译器</vt:lpstr>
      <vt:lpstr>国产编译器</vt:lpstr>
      <vt:lpstr>国产编译器</vt:lpstr>
      <vt:lpstr>国产编译器</vt:lpstr>
      <vt:lpstr>第二章词法分析</vt:lpstr>
      <vt:lpstr>第二章词法分析</vt:lpstr>
      <vt:lpstr>第二章词法分析</vt:lpstr>
      <vt:lpstr>第二章词法分析</vt:lpstr>
      <vt:lpstr>PowerPoint 演示文稿</vt:lpstr>
      <vt:lpstr>第三章语法分析</vt:lpstr>
      <vt:lpstr>第三章语法分析</vt:lpstr>
      <vt:lpstr>第三章语法分析</vt:lpstr>
      <vt:lpstr>第三章语法分析</vt:lpstr>
      <vt:lpstr>第三章语法分析</vt:lpstr>
      <vt:lpstr>第三章语法分析</vt:lpstr>
      <vt:lpstr>第三章语法分析练习</vt:lpstr>
      <vt:lpstr>第三章语法分析练习</vt:lpstr>
      <vt:lpstr>第三章语法分析练习</vt:lpstr>
      <vt:lpstr>第三章语法分析练习</vt:lpstr>
      <vt:lpstr>第三章语法分析练习</vt:lpstr>
      <vt:lpstr>PowerPoint 演示文稿</vt:lpstr>
      <vt:lpstr>第三章语法分析练习</vt:lpstr>
      <vt:lpstr>PowerPoint 演示文稿</vt:lpstr>
      <vt:lpstr>PowerPoint 演示文稿</vt:lpstr>
      <vt:lpstr>PowerPoint 演示文稿</vt:lpstr>
      <vt:lpstr>PowerPoint 演示文稿</vt:lpstr>
      <vt:lpstr>第三章语法分析练习</vt:lpstr>
      <vt:lpstr>第四章语法制导定义</vt:lpstr>
      <vt:lpstr>第四章语法制导定义</vt:lpstr>
      <vt:lpstr>第四章语法制导定义</vt:lpstr>
      <vt:lpstr>第四章语法制导定义</vt:lpstr>
      <vt:lpstr>第四章语法制导定义</vt:lpstr>
      <vt:lpstr>第四章语法制导定义</vt:lpstr>
      <vt:lpstr>第六章运行时存储空间的组织和管理</vt:lpstr>
      <vt:lpstr>第六章运行时存储空间的组织和管理</vt:lpstr>
      <vt:lpstr>第六章运行时存储空间的组织和管理</vt:lpstr>
      <vt:lpstr>第七章 中间代码生成</vt:lpstr>
      <vt:lpstr>第八章 代码生成</vt:lpstr>
      <vt:lpstr>第八章 代码生成</vt:lpstr>
      <vt:lpstr>第八章 代码生成</vt:lpstr>
      <vt:lpstr>充分准备、好好复习</vt:lpstr>
      <vt:lpstr>人工智能基础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编译原理课程总复习 提纲</dc:title>
  <dc:creator>blue</dc:creator>
  <cp:lastModifiedBy>xxjdlut@126.com</cp:lastModifiedBy>
  <cp:revision>87</cp:revision>
  <dcterms:created xsi:type="dcterms:W3CDTF">2014-12-22T09:25:18Z</dcterms:created>
  <dcterms:modified xsi:type="dcterms:W3CDTF">2021-11-24T06:10:44Z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